
<file path=[Content_Types].xml><?xml version="1.0" encoding="utf-8"?>
<Types xmlns="http://schemas.openxmlformats.org/package/2006/content-types">
  <Default Extension="xml" ContentType="application/xml"/>
  <Default Extension="jpeg" ContentType="image/jpeg"/>
  <Default Extension="pdf" ContentType="application/pdf"/>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0">
  <p:sldMasterIdLst>
    <p:sldMasterId id="2147483648" r:id="rId1"/>
  </p:sldMasterIdLst>
  <p:notesMasterIdLst>
    <p:notesMasterId r:id="rId19"/>
  </p:notesMasterIdLst>
  <p:handoutMasterIdLst>
    <p:handoutMasterId r:id="rId20"/>
  </p:handoutMasterIdLst>
  <p:sldIdLst>
    <p:sldId id="256" r:id="rId2"/>
    <p:sldId id="303" r:id="rId3"/>
    <p:sldId id="360" r:id="rId4"/>
    <p:sldId id="361" r:id="rId5"/>
    <p:sldId id="339" r:id="rId6"/>
    <p:sldId id="357" r:id="rId7"/>
    <p:sldId id="314" r:id="rId8"/>
    <p:sldId id="305" r:id="rId9"/>
    <p:sldId id="350" r:id="rId10"/>
    <p:sldId id="362" r:id="rId11"/>
    <p:sldId id="364" r:id="rId12"/>
    <p:sldId id="368" r:id="rId13"/>
    <p:sldId id="367" r:id="rId14"/>
    <p:sldId id="365" r:id="rId15"/>
    <p:sldId id="366" r:id="rId16"/>
    <p:sldId id="283" r:id="rId17"/>
    <p:sldId id="3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51EDC4-5746-4CA9-89FA-73AF92DF0065}">
          <p14:sldIdLst>
            <p14:sldId id="256"/>
            <p14:sldId id="303"/>
            <p14:sldId id="360"/>
            <p14:sldId id="361"/>
            <p14:sldId id="339"/>
            <p14:sldId id="357"/>
            <p14:sldId id="314"/>
            <p14:sldId id="305"/>
            <p14:sldId id="350"/>
            <p14:sldId id="362"/>
            <p14:sldId id="364"/>
            <p14:sldId id="368"/>
            <p14:sldId id="367"/>
            <p14:sldId id="365"/>
            <p14:sldId id="366"/>
            <p14:sldId id="283"/>
            <p14:sldId id="3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4" autoAdjust="0"/>
    <p:restoredTop sz="94674"/>
  </p:normalViewPr>
  <p:slideViewPr>
    <p:cSldViewPr snapToGrid="0" snapToObjects="1">
      <p:cViewPr varScale="1">
        <p:scale>
          <a:sx n="124" d="100"/>
          <a:sy n="124" d="100"/>
        </p:scale>
        <p:origin x="188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17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9AC0BF-6E48-5B4C-A187-4339E3A6C172}" type="datetimeFigureOut">
              <a:rPr lang="en-US" smtClean="0"/>
              <a:pPr/>
              <a:t>11/30/17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26275B-92C1-D243-972F-6DD06CC12690}" type="slidenum">
              <a:rPr lang="en-US" smtClean="0"/>
              <a:pPr/>
              <a:t>‹#›</a:t>
            </a:fld>
            <a:endParaRPr lang="en-US"/>
          </a:p>
        </p:txBody>
      </p:sp>
    </p:spTree>
    <p:extLst>
      <p:ext uri="{BB962C8B-B14F-4D97-AF65-F5344CB8AC3E}">
        <p14:creationId xmlns:p14="http://schemas.microsoft.com/office/powerpoint/2010/main" val="4173500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24084-0AE8-1E46-A359-16D9852397C8}" type="datetimeFigureOut">
              <a:rPr lang="en-US" smtClean="0"/>
              <a:pPr/>
              <a:t>11/30/17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1B8FAF-F7F9-BE40-B9CB-6AFE81B5E491}" type="slidenum">
              <a:rPr lang="en-US" smtClean="0"/>
              <a:pPr/>
              <a:t>‹#›</a:t>
            </a:fld>
            <a:endParaRPr lang="en-US"/>
          </a:p>
        </p:txBody>
      </p:sp>
    </p:spTree>
    <p:extLst>
      <p:ext uri="{BB962C8B-B14F-4D97-AF65-F5344CB8AC3E}">
        <p14:creationId xmlns:p14="http://schemas.microsoft.com/office/powerpoint/2010/main" val="18506614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hqd-ssdpostgis-07.mypna.com/webtool/case_viewer.p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Dijkstra</a:t>
            </a:r>
            <a:r>
              <a:rPr lang="da-DK" dirty="0" smtClean="0"/>
              <a:t> – </a:t>
            </a:r>
            <a:r>
              <a:rPr lang="da-DK" dirty="0" err="1" smtClean="0"/>
              <a:t>uses</a:t>
            </a:r>
            <a:r>
              <a:rPr lang="da-DK" dirty="0" smtClean="0"/>
              <a:t> </a:t>
            </a:r>
            <a:r>
              <a:rPr lang="da-DK" dirty="0" err="1" smtClean="0"/>
              <a:t>efficient</a:t>
            </a:r>
            <a:r>
              <a:rPr lang="da-DK" dirty="0" smtClean="0"/>
              <a:t> </a:t>
            </a:r>
            <a:r>
              <a:rPr lang="da-DK" dirty="0" err="1" smtClean="0"/>
              <a:t>priority</a:t>
            </a:r>
            <a:r>
              <a:rPr lang="da-DK" dirty="0" smtClean="0"/>
              <a:t> </a:t>
            </a:r>
            <a:r>
              <a:rPr lang="da-DK" dirty="0" err="1" smtClean="0"/>
              <a:t>queue</a:t>
            </a:r>
            <a:r>
              <a:rPr lang="da-DK" dirty="0" smtClean="0"/>
              <a:t> to find </a:t>
            </a:r>
            <a:r>
              <a:rPr lang="da-DK" dirty="0" err="1" smtClean="0"/>
              <a:t>next</a:t>
            </a:r>
            <a:r>
              <a:rPr lang="da-DK" dirty="0" smtClean="0"/>
              <a:t> </a:t>
            </a:r>
            <a:r>
              <a:rPr lang="da-DK" dirty="0" err="1" smtClean="0"/>
              <a:t>vertex</a:t>
            </a:r>
            <a:r>
              <a:rPr lang="da-DK" baseline="0" dirty="0" smtClean="0"/>
              <a:t> to </a:t>
            </a:r>
            <a:r>
              <a:rPr lang="da-DK" baseline="0" dirty="0" err="1" smtClean="0"/>
              <a:t>include</a:t>
            </a:r>
            <a:r>
              <a:rPr lang="da-DK" baseline="0" dirty="0" smtClean="0"/>
              <a:t> </a:t>
            </a:r>
            <a:r>
              <a:rPr lang="da-DK" baseline="0" dirty="0" err="1" smtClean="0"/>
              <a:t>into</a:t>
            </a:r>
            <a:r>
              <a:rPr lang="da-DK" baseline="0" dirty="0" smtClean="0"/>
              <a:t> T; </a:t>
            </a:r>
            <a:r>
              <a:rPr lang="da-DK" baseline="0" dirty="0" err="1" smtClean="0"/>
              <a:t>maintain</a:t>
            </a:r>
            <a:r>
              <a:rPr lang="da-DK" baseline="0" dirty="0" smtClean="0"/>
              <a:t> for </a:t>
            </a:r>
            <a:r>
              <a:rPr lang="da-DK" baseline="0" dirty="0" err="1" smtClean="0"/>
              <a:t>each</a:t>
            </a:r>
            <a:r>
              <a:rPr lang="da-DK" baseline="0" dirty="0" smtClean="0"/>
              <a:t> </a:t>
            </a:r>
            <a:r>
              <a:rPr lang="da-DK" baseline="0" dirty="0" err="1" smtClean="0"/>
              <a:t>vertex</a:t>
            </a:r>
            <a:r>
              <a:rPr lang="da-DK" baseline="0" dirty="0" smtClean="0"/>
              <a:t> tentative distance</a:t>
            </a:r>
          </a:p>
          <a:p>
            <a:r>
              <a:rPr lang="da-DK" baseline="0" dirty="0" err="1" smtClean="0"/>
              <a:t>Bidirectional</a:t>
            </a:r>
            <a:r>
              <a:rPr lang="da-DK" baseline="0" dirty="0" smtClean="0"/>
              <a:t> </a:t>
            </a:r>
            <a:r>
              <a:rPr lang="da-DK" baseline="0" dirty="0" err="1" smtClean="0"/>
              <a:t>Dijkstra</a:t>
            </a:r>
            <a:r>
              <a:rPr lang="da-DK" baseline="0" dirty="0" smtClean="0"/>
              <a:t>:</a:t>
            </a:r>
          </a:p>
          <a:p>
            <a:pPr marL="171450" indent="-171450">
              <a:buFont typeface="Arial" charset="0"/>
              <a:buChar char="•"/>
            </a:pPr>
            <a:r>
              <a:rPr lang="el-GR" baseline="0" dirty="0" smtClean="0"/>
              <a:t>μ</a:t>
            </a:r>
            <a:r>
              <a:rPr lang="da-DK" baseline="0" dirty="0" smtClean="0"/>
              <a:t> </a:t>
            </a:r>
            <a:r>
              <a:rPr lang="da-DK" baseline="0" dirty="0" err="1" smtClean="0"/>
              <a:t>initially</a:t>
            </a:r>
            <a:r>
              <a:rPr lang="da-DK" baseline="0" dirty="0" smtClean="0"/>
              <a:t> </a:t>
            </a:r>
            <a:r>
              <a:rPr lang="da-DK" baseline="0" dirty="0" smtClean="0">
                <a:sym typeface="Symbol"/>
              </a:rPr>
              <a:t>, </a:t>
            </a:r>
            <a:r>
              <a:rPr lang="da-DK" baseline="0" dirty="0" err="1" smtClean="0">
                <a:sym typeface="Symbol"/>
              </a:rPr>
              <a:t>update</a:t>
            </a:r>
            <a:r>
              <a:rPr lang="da-DK" baseline="0" dirty="0" smtClean="0">
                <a:sym typeface="Symbol"/>
              </a:rPr>
              <a:t> </a:t>
            </a:r>
            <a:r>
              <a:rPr lang="da-DK" baseline="0" dirty="0" err="1" smtClean="0">
                <a:sym typeface="Symbol"/>
              </a:rPr>
              <a:t>when</a:t>
            </a:r>
            <a:r>
              <a:rPr lang="da-DK" baseline="0" dirty="0" smtClean="0">
                <a:sym typeface="Symbol"/>
              </a:rPr>
              <a:t> </a:t>
            </a:r>
            <a:r>
              <a:rPr lang="da-DK" baseline="0" dirty="0" err="1" smtClean="0">
                <a:sym typeface="Symbol"/>
              </a:rPr>
              <a:t>relaxing</a:t>
            </a:r>
            <a:r>
              <a:rPr lang="da-DK" baseline="0" dirty="0" smtClean="0">
                <a:sym typeface="Symbol"/>
              </a:rPr>
              <a:t> eges</a:t>
            </a:r>
          </a:p>
          <a:p>
            <a:pPr marL="171450" indent="-171450">
              <a:buFont typeface="Arial" charset="0"/>
              <a:buChar char="•"/>
            </a:pPr>
            <a:r>
              <a:rPr lang="da-DK" sz="1200" dirty="0" err="1" smtClean="0">
                <a:solidFill>
                  <a:srgbClr val="FF0000"/>
                </a:solidFill>
              </a:rPr>
              <a:t>next</a:t>
            </a:r>
            <a:r>
              <a:rPr lang="da-DK" sz="1200" i="1" baseline="-25000" dirty="0" err="1" smtClean="0">
                <a:solidFill>
                  <a:srgbClr val="FF0000"/>
                </a:solidFill>
              </a:rPr>
              <a:t>f</a:t>
            </a:r>
            <a:r>
              <a:rPr lang="da-DK" sz="1200" dirty="0" smtClean="0"/>
              <a:t> + </a:t>
            </a:r>
            <a:r>
              <a:rPr lang="da-DK" sz="1200" dirty="0" err="1" smtClean="0">
                <a:solidFill>
                  <a:srgbClr val="92D050"/>
                </a:solidFill>
              </a:rPr>
              <a:t>next</a:t>
            </a:r>
            <a:r>
              <a:rPr lang="da-DK" sz="1200" i="1" baseline="-25000" dirty="0" err="1" smtClean="0">
                <a:solidFill>
                  <a:srgbClr val="92D050"/>
                </a:solidFill>
              </a:rPr>
              <a:t>b</a:t>
            </a:r>
            <a:r>
              <a:rPr lang="da-DK" sz="1200" dirty="0" smtClean="0"/>
              <a:t> </a:t>
            </a:r>
            <a:r>
              <a:rPr lang="da-DK" sz="1200" dirty="0" err="1" smtClean="0"/>
              <a:t>are</a:t>
            </a:r>
            <a:r>
              <a:rPr lang="da-DK" sz="1200" dirty="0" smtClean="0"/>
              <a:t> the distance to the </a:t>
            </a:r>
            <a:r>
              <a:rPr lang="da-DK" sz="1200" dirty="0" err="1" smtClean="0"/>
              <a:t>next</a:t>
            </a:r>
            <a:r>
              <a:rPr lang="da-DK" sz="1200" dirty="0" smtClean="0"/>
              <a:t> </a:t>
            </a:r>
            <a:r>
              <a:rPr lang="da-DK" sz="1200" dirty="0" err="1" smtClean="0"/>
              <a:t>vertices</a:t>
            </a:r>
            <a:r>
              <a:rPr lang="da-DK" sz="1200" baseline="0" dirty="0" smtClean="0"/>
              <a:t> to </a:t>
            </a:r>
            <a:r>
              <a:rPr lang="da-DK" sz="1200" baseline="0" dirty="0" err="1" smtClean="0"/>
              <a:t>be</a:t>
            </a:r>
            <a:r>
              <a:rPr lang="da-DK" sz="1200" baseline="0" dirty="0" smtClean="0"/>
              <a:t> </a:t>
            </a:r>
            <a:r>
              <a:rPr lang="da-DK" sz="1200" baseline="0" dirty="0" err="1" smtClean="0"/>
              <a:t>included</a:t>
            </a:r>
            <a:r>
              <a:rPr lang="da-DK" sz="1200" baseline="0" dirty="0" smtClean="0"/>
              <a:t> in </a:t>
            </a:r>
            <a:r>
              <a:rPr lang="da-DK" sz="1200" i="1" dirty="0" smtClean="0">
                <a:solidFill>
                  <a:srgbClr val="FF0000"/>
                </a:solidFill>
              </a:rPr>
              <a:t>T</a:t>
            </a:r>
            <a:r>
              <a:rPr lang="da-DK" sz="1200" i="1" baseline="-25000" dirty="0" smtClean="0">
                <a:solidFill>
                  <a:srgbClr val="FF0000"/>
                </a:solidFill>
              </a:rPr>
              <a:t>f</a:t>
            </a:r>
            <a:r>
              <a:rPr lang="da-DK" sz="1200" dirty="0" smtClean="0"/>
              <a:t> </a:t>
            </a:r>
            <a:r>
              <a:rPr lang="da-DK" sz="1200" baseline="0" dirty="0" smtClean="0"/>
              <a:t> </a:t>
            </a:r>
            <a:r>
              <a:rPr lang="da-DK" sz="1200" dirty="0" smtClean="0"/>
              <a:t>and </a:t>
            </a:r>
            <a:r>
              <a:rPr lang="da-DK" sz="1200" i="1" dirty="0" smtClean="0">
                <a:solidFill>
                  <a:srgbClr val="00B050"/>
                </a:solidFill>
              </a:rPr>
              <a:t>T</a:t>
            </a:r>
            <a:r>
              <a:rPr lang="da-DK" sz="1200" i="1" baseline="-25000" dirty="0" smtClean="0">
                <a:solidFill>
                  <a:srgbClr val="00B050"/>
                </a:solidFill>
              </a:rPr>
              <a:t>b</a:t>
            </a:r>
            <a:r>
              <a:rPr lang="da-DK" sz="1200" dirty="0" smtClean="0"/>
              <a:t> </a:t>
            </a:r>
          </a:p>
          <a:p>
            <a:pPr marL="171450" indent="-171450">
              <a:buFont typeface="Arial" charset="0"/>
              <a:buChar char="•"/>
            </a:pPr>
            <a:r>
              <a:rPr lang="da-DK" sz="1200" dirty="0" err="1" smtClean="0"/>
              <a:t>Correctness</a:t>
            </a:r>
            <a:r>
              <a:rPr lang="da-DK" sz="1200" baseline="0" dirty="0" smtClean="0"/>
              <a:t> of </a:t>
            </a:r>
            <a:r>
              <a:rPr lang="da-DK" sz="1200" baseline="0" dirty="0" err="1" smtClean="0"/>
              <a:t>termination</a:t>
            </a:r>
            <a:r>
              <a:rPr lang="da-DK" sz="1200" baseline="0" dirty="0" smtClean="0"/>
              <a:t>: The </a:t>
            </a:r>
            <a:r>
              <a:rPr lang="da-DK" sz="1200" baseline="0" dirty="0" err="1" smtClean="0"/>
              <a:t>shortest</a:t>
            </a:r>
            <a:r>
              <a:rPr lang="da-DK" sz="1200" baseline="0" dirty="0" smtClean="0"/>
              <a:t> </a:t>
            </a:r>
            <a:r>
              <a:rPr lang="da-DK" sz="1200" baseline="0" dirty="0" err="1" smtClean="0"/>
              <a:t>path</a:t>
            </a:r>
            <a:r>
              <a:rPr lang="da-DK" sz="1200" baseline="0" dirty="0" smtClean="0"/>
              <a:t> p has </a:t>
            </a:r>
            <a:r>
              <a:rPr lang="da-DK" sz="1200" baseline="0" dirty="0" err="1" smtClean="0"/>
              <a:t>length</a:t>
            </a:r>
            <a:r>
              <a:rPr lang="da-DK" sz="1200" baseline="0" dirty="0" smtClean="0">
                <a:sym typeface="Symbol"/>
              </a:rPr>
              <a:t></a:t>
            </a:r>
            <a:r>
              <a:rPr lang="el-GR" sz="1200" baseline="0" dirty="0" smtClean="0">
                <a:sym typeface="Symbol"/>
              </a:rPr>
              <a:t>μ</a:t>
            </a:r>
            <a:r>
              <a:rPr lang="da-DK" sz="1200" baseline="0" dirty="0" smtClean="0"/>
              <a:t> and </a:t>
            </a:r>
            <a:r>
              <a:rPr lang="da-DK" sz="1200" baseline="0" dirty="0" err="1" smtClean="0"/>
              <a:t>contains</a:t>
            </a:r>
            <a:r>
              <a:rPr lang="da-DK" sz="1200" baseline="0" dirty="0" smtClean="0"/>
              <a:t> an </a:t>
            </a:r>
            <a:r>
              <a:rPr lang="da-DK" sz="1200" baseline="0" dirty="0" err="1" smtClean="0"/>
              <a:t>edge</a:t>
            </a:r>
            <a:r>
              <a:rPr lang="da-DK" sz="1200" baseline="0" dirty="0" smtClean="0"/>
              <a:t> (</a:t>
            </a:r>
            <a:r>
              <a:rPr lang="da-DK" sz="1200" baseline="0" dirty="0" err="1" smtClean="0"/>
              <a:t>v,w</a:t>
            </a:r>
            <a:r>
              <a:rPr lang="da-DK" sz="1200" baseline="0" dirty="0" smtClean="0"/>
              <a:t>), </a:t>
            </a:r>
            <a:r>
              <a:rPr lang="da-DK" sz="1200" baseline="0" dirty="0" err="1" smtClean="0"/>
              <a:t>where</a:t>
            </a:r>
            <a:r>
              <a:rPr lang="da-DK" sz="1200" baseline="0" dirty="0" smtClean="0"/>
              <a:t> v is in T</a:t>
            </a:r>
            <a:r>
              <a:rPr lang="da-DK" sz="1200" baseline="-25000" dirty="0" smtClean="0"/>
              <a:t>f</a:t>
            </a:r>
            <a:r>
              <a:rPr lang="da-DK" sz="1200" baseline="0" dirty="0" smtClean="0"/>
              <a:t>, but w has distance </a:t>
            </a:r>
            <a:r>
              <a:rPr lang="da-DK" sz="1200" baseline="0" dirty="0" smtClean="0">
                <a:sym typeface="Symbol"/>
              </a:rPr>
              <a:t></a:t>
            </a:r>
            <a:r>
              <a:rPr lang="da-DK" sz="1200" baseline="0" dirty="0" err="1" smtClean="0">
                <a:sym typeface="Symbol"/>
              </a:rPr>
              <a:t>next</a:t>
            </a:r>
            <a:r>
              <a:rPr lang="da-DK" sz="1200" baseline="-25000" dirty="0" err="1" smtClean="0">
                <a:sym typeface="Symbol"/>
              </a:rPr>
              <a:t>f</a:t>
            </a:r>
            <a:r>
              <a:rPr lang="da-DK" sz="1200" baseline="0" dirty="0" smtClean="0">
                <a:sym typeface="Symbol"/>
              </a:rPr>
              <a:t>. But </a:t>
            </a:r>
            <a:r>
              <a:rPr lang="da-DK" sz="1200" baseline="0" dirty="0" err="1" smtClean="0">
                <a:sym typeface="Symbol"/>
              </a:rPr>
              <a:t>then</a:t>
            </a:r>
            <a:r>
              <a:rPr lang="da-DK" sz="1200" baseline="0" dirty="0" smtClean="0">
                <a:sym typeface="Symbol"/>
              </a:rPr>
              <a:t> distance w to t is </a:t>
            </a:r>
            <a:r>
              <a:rPr lang="el-GR" sz="1200" baseline="0" dirty="0" smtClean="0">
                <a:sym typeface="Symbol"/>
              </a:rPr>
              <a:t>μ</a:t>
            </a:r>
            <a:r>
              <a:rPr lang="da-DK" sz="1200" baseline="0" dirty="0" smtClean="0">
                <a:sym typeface="Symbol"/>
              </a:rPr>
              <a:t>-</a:t>
            </a:r>
            <a:r>
              <a:rPr lang="da-DK" sz="1200" baseline="0" dirty="0" err="1" smtClean="0">
                <a:sym typeface="Symbol"/>
              </a:rPr>
              <a:t>next</a:t>
            </a:r>
            <a:r>
              <a:rPr lang="da-DK" sz="1200" baseline="-25000" dirty="0" err="1" smtClean="0">
                <a:sym typeface="Symbol"/>
              </a:rPr>
              <a:t>f</a:t>
            </a:r>
            <a:r>
              <a:rPr lang="da-DK" sz="1200" baseline="0" dirty="0" err="1" smtClean="0">
                <a:sym typeface="Symbol"/>
              </a:rPr>
              <a:t></a:t>
            </a:r>
            <a:r>
              <a:rPr lang="da-DK" sz="1200" dirty="0" err="1" smtClean="0">
                <a:solidFill>
                  <a:srgbClr val="92D050"/>
                </a:solidFill>
              </a:rPr>
              <a:t>next</a:t>
            </a:r>
            <a:r>
              <a:rPr lang="da-DK" sz="1200" i="1" baseline="-25000" dirty="0" err="1" smtClean="0">
                <a:solidFill>
                  <a:srgbClr val="92D050"/>
                </a:solidFill>
              </a:rPr>
              <a:t>b</a:t>
            </a:r>
            <a:r>
              <a:rPr lang="da-DK" sz="1200" i="1" baseline="-25000" dirty="0" smtClean="0">
                <a:solidFill>
                  <a:srgbClr val="92D050"/>
                </a:solidFill>
              </a:rPr>
              <a:t> </a:t>
            </a:r>
            <a:r>
              <a:rPr lang="da-DK" sz="1200" baseline="0" dirty="0" smtClean="0"/>
              <a:t>and w must </a:t>
            </a:r>
            <a:r>
              <a:rPr lang="da-DK" sz="1200" baseline="0" dirty="0" err="1" smtClean="0"/>
              <a:t>be</a:t>
            </a:r>
            <a:r>
              <a:rPr lang="da-DK" sz="1200" baseline="0" dirty="0" smtClean="0"/>
              <a:t> in </a:t>
            </a:r>
            <a:r>
              <a:rPr lang="da-DK" sz="1200" i="1" dirty="0" smtClean="0">
                <a:solidFill>
                  <a:srgbClr val="00B050"/>
                </a:solidFill>
              </a:rPr>
              <a:t>T</a:t>
            </a:r>
            <a:r>
              <a:rPr lang="da-DK" sz="1200" i="1" baseline="-25000" dirty="0" smtClean="0">
                <a:solidFill>
                  <a:srgbClr val="00B050"/>
                </a:solidFill>
              </a:rPr>
              <a:t>b</a:t>
            </a:r>
            <a:r>
              <a:rPr lang="da-DK" sz="1200" baseline="0" dirty="0" smtClean="0"/>
              <a:t>, i.e. the </a:t>
            </a:r>
            <a:r>
              <a:rPr lang="da-DK" sz="1200" baseline="0" dirty="0" err="1" smtClean="0"/>
              <a:t>edge</a:t>
            </a:r>
            <a:r>
              <a:rPr lang="da-DK" sz="1200" baseline="0" dirty="0" smtClean="0"/>
              <a:t> (</a:t>
            </a:r>
            <a:r>
              <a:rPr lang="da-DK" sz="1200" baseline="0" dirty="0" err="1" smtClean="0"/>
              <a:t>v,w</a:t>
            </a:r>
            <a:r>
              <a:rPr lang="da-DK" sz="1200" baseline="0" dirty="0" smtClean="0"/>
              <a:t>) has </a:t>
            </a:r>
            <a:r>
              <a:rPr lang="da-DK" sz="1200" baseline="0" dirty="0" err="1" smtClean="0"/>
              <a:t>been</a:t>
            </a:r>
            <a:r>
              <a:rPr lang="da-DK" sz="1200" baseline="0" dirty="0" smtClean="0"/>
              <a:t> </a:t>
            </a:r>
            <a:r>
              <a:rPr lang="da-DK" sz="1200" baseline="0" dirty="0" err="1" smtClean="0"/>
              <a:t>relaxed</a:t>
            </a:r>
            <a:r>
              <a:rPr lang="da-DK" sz="1200" baseline="0" dirty="0" smtClean="0"/>
              <a:t> to </a:t>
            </a:r>
            <a:r>
              <a:rPr lang="da-DK" sz="1200" baseline="0" dirty="0" err="1" smtClean="0"/>
              <a:t>dist</a:t>
            </a:r>
            <a:r>
              <a:rPr lang="da-DK" sz="1200" baseline="0" dirty="0" smtClean="0"/>
              <a:t>(p) </a:t>
            </a:r>
            <a:r>
              <a:rPr lang="da-DK" sz="1200" baseline="0" dirty="0" err="1" smtClean="0"/>
              <a:t>when</a:t>
            </a:r>
            <a:r>
              <a:rPr lang="da-DK" sz="1200" baseline="0" dirty="0" smtClean="0"/>
              <a:t> </a:t>
            </a:r>
            <a:r>
              <a:rPr lang="da-DK" sz="1200" baseline="0" dirty="0" err="1" smtClean="0"/>
              <a:t>v</a:t>
            </a:r>
            <a:r>
              <a:rPr lang="da-DK" sz="1200" baseline="0" dirty="0" err="1" smtClean="0">
                <a:sym typeface="Symbol"/>
              </a:rPr>
              <a:t></a:t>
            </a:r>
            <a:r>
              <a:rPr lang="da-DK" sz="1200" i="1" baseline="0" dirty="0" err="1" smtClean="0">
                <a:sym typeface="Symbol"/>
              </a:rPr>
              <a:t>T</a:t>
            </a:r>
            <a:r>
              <a:rPr lang="da-DK" sz="1200" i="1" baseline="-25000" dirty="0" err="1" smtClean="0">
                <a:solidFill>
                  <a:srgbClr val="FF0000"/>
                </a:solidFill>
              </a:rPr>
              <a:t>f</a:t>
            </a:r>
            <a:r>
              <a:rPr lang="da-DK" sz="1200" dirty="0" smtClean="0"/>
              <a:t> </a:t>
            </a:r>
            <a:r>
              <a:rPr lang="da-DK" sz="1200" baseline="0" dirty="0" smtClean="0"/>
              <a:t> and </a:t>
            </a:r>
            <a:r>
              <a:rPr lang="da-DK" sz="1200" baseline="0" dirty="0" err="1" smtClean="0"/>
              <a:t>w</a:t>
            </a:r>
            <a:r>
              <a:rPr lang="da-DK" sz="1200" baseline="0" dirty="0" err="1" smtClean="0">
                <a:sym typeface="Symbol"/>
              </a:rPr>
              <a:t></a:t>
            </a:r>
            <a:r>
              <a:rPr lang="da-DK" sz="1200" i="1" dirty="0" err="1" smtClean="0">
                <a:solidFill>
                  <a:srgbClr val="00B050"/>
                </a:solidFill>
              </a:rPr>
              <a:t>T</a:t>
            </a:r>
            <a:r>
              <a:rPr lang="da-DK" sz="1200" i="1" baseline="-25000" dirty="0" err="1" smtClean="0">
                <a:solidFill>
                  <a:srgbClr val="00B050"/>
                </a:solidFill>
              </a:rPr>
              <a:t>b</a:t>
            </a:r>
            <a:endParaRPr lang="da-DK" baseline="-25000" dirty="0"/>
          </a:p>
        </p:txBody>
      </p:sp>
      <p:sp>
        <p:nvSpPr>
          <p:cNvPr id="4" name="Slide Number Placeholder 3"/>
          <p:cNvSpPr>
            <a:spLocks noGrp="1"/>
          </p:cNvSpPr>
          <p:nvPr>
            <p:ph type="sldNum" sz="quarter" idx="10"/>
          </p:nvPr>
        </p:nvSpPr>
        <p:spPr/>
        <p:txBody>
          <a:bodyPr/>
          <a:lstStyle/>
          <a:p>
            <a:fld id="{99ADDA5B-8906-42F5-AB5C-FD834D3DB7D0}" type="slidenum">
              <a:rPr lang="da-DK" smtClean="0"/>
              <a:t>3</a:t>
            </a:fld>
            <a:endParaRPr lang="da-DK"/>
          </a:p>
        </p:txBody>
      </p:sp>
    </p:spTree>
    <p:extLst>
      <p:ext uri="{BB962C8B-B14F-4D97-AF65-F5344CB8AC3E}">
        <p14:creationId xmlns:p14="http://schemas.microsoft.com/office/powerpoint/2010/main" val="175778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Bidirectional</a:t>
            </a:r>
            <a:r>
              <a:rPr lang="da-DK" baseline="0" dirty="0" smtClean="0"/>
              <a:t> </a:t>
            </a:r>
            <a:r>
              <a:rPr lang="da-DK" baseline="0" dirty="0" err="1" smtClean="0"/>
              <a:t>Dijkstra</a:t>
            </a:r>
            <a:r>
              <a:rPr lang="da-DK" baseline="0" dirty="0" smtClean="0"/>
              <a:t> (</a:t>
            </a:r>
            <a:r>
              <a:rPr lang="da-DK" baseline="0" dirty="0" err="1" smtClean="0"/>
              <a:t>example</a:t>
            </a:r>
            <a:r>
              <a:rPr lang="da-DK" baseline="0" dirty="0" smtClean="0"/>
              <a:t> </a:t>
            </a:r>
            <a:r>
              <a:rPr lang="da-DK" baseline="0" dirty="0" err="1" smtClean="0"/>
              <a:t>area</a:t>
            </a:r>
            <a:r>
              <a:rPr lang="da-DK" baseline="0" dirty="0" smtClean="0"/>
              <a:t> Washington </a:t>
            </a:r>
            <a:r>
              <a:rPr lang="da-DK" baseline="0" dirty="0" err="1" smtClean="0"/>
              <a:t>state</a:t>
            </a:r>
            <a:r>
              <a:rPr lang="da-DK" baseline="0" dirty="0" smtClean="0"/>
              <a:t>)</a:t>
            </a:r>
            <a:endParaRPr lang="da-DK" dirty="0" smtClean="0"/>
          </a:p>
          <a:p>
            <a:r>
              <a:rPr lang="da-DK" dirty="0" smtClean="0"/>
              <a:t>http://www.cs.princeton.edu/courses/archive/spr06/cos423/Handouts/EPP%20shortest%20path%20algorithms.pdf</a:t>
            </a:r>
            <a:endParaRPr lang="da-DK" dirty="0"/>
          </a:p>
        </p:txBody>
      </p:sp>
      <p:sp>
        <p:nvSpPr>
          <p:cNvPr id="4" name="Slide Number Placeholder 3"/>
          <p:cNvSpPr>
            <a:spLocks noGrp="1"/>
          </p:cNvSpPr>
          <p:nvPr>
            <p:ph type="sldNum" sz="quarter" idx="10"/>
          </p:nvPr>
        </p:nvSpPr>
        <p:spPr/>
        <p:txBody>
          <a:bodyPr/>
          <a:lstStyle/>
          <a:p>
            <a:fld id="{99ADDA5B-8906-42F5-AB5C-FD834D3DB7D0}" type="slidenum">
              <a:rPr lang="da-DK" smtClean="0"/>
              <a:t>4</a:t>
            </a:fld>
            <a:endParaRPr lang="da-DK"/>
          </a:p>
        </p:txBody>
      </p:sp>
    </p:spTree>
    <p:extLst>
      <p:ext uri="{BB962C8B-B14F-4D97-AF65-F5344CB8AC3E}">
        <p14:creationId xmlns:p14="http://schemas.microsoft.com/office/powerpoint/2010/main" val="105504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eaLnBrk="1" fontAlgn="ctr" latinLnBrk="0" hangingPunct="1"/>
            <a:r>
              <a:rPr lang="en-US" sz="1200" b="1" i="0" u="none" strike="noStrike" kern="1200" dirty="0" smtClean="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smtClean="0">
              <a:solidFill>
                <a:schemeClr val="tx1"/>
              </a:solidFill>
              <a:effectLst/>
              <a:latin typeface="+mn-lt"/>
              <a:ea typeface="+mn-ea"/>
              <a:cs typeface="+mn-cs"/>
            </a:endParaRPr>
          </a:p>
          <a:p>
            <a:pPr rtl="0" eaLnBrk="1" fontAlgn="ctr" latinLnBrk="0" hangingPunct="1"/>
            <a:r>
              <a:rPr lang="en-US" sz="1200" b="0" i="0" u="none" strike="noStrike" kern="1200" dirty="0" smtClean="0">
                <a:solidFill>
                  <a:schemeClr val="tx1"/>
                </a:solidFill>
                <a:effectLst/>
                <a:latin typeface="+mn-lt"/>
                <a:ea typeface="+mn-ea"/>
                <a:cs typeface="+mn-cs"/>
              </a:rPr>
              <a:t>4</a:t>
            </a:r>
          </a:p>
          <a:p>
            <a:pPr rtl="0" eaLnBrk="1" fontAlgn="ctr" latinLnBrk="0" hangingPunct="1"/>
            <a:r>
              <a:rPr lang="en-US" sz="1200" b="0" i="0" u="none" strike="noStrike" kern="1200" dirty="0" smtClean="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smtClean="0">
                <a:solidFill>
                  <a:schemeClr val="tx1"/>
                </a:solidFill>
                <a:effectLst/>
                <a:latin typeface="+mn-lt"/>
                <a:ea typeface="+mn-ea"/>
                <a:cs typeface="+mn-cs"/>
              </a:rPr>
              <a:t>3</a:t>
            </a:r>
          </a:p>
          <a:p>
            <a:pPr rtl="0" eaLnBrk="1" fontAlgn="ctr" latinLnBrk="0" hangingPunct="1"/>
            <a:r>
              <a:rPr lang="en-US" sz="1200" b="0" i="0" u="none" strike="noStrike" kern="1200" dirty="0" smtClean="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smtClean="0">
                <a:solidFill>
                  <a:schemeClr val="tx1"/>
                </a:solidFill>
                <a:effectLst/>
                <a:latin typeface="+mn-lt"/>
                <a:ea typeface="+mn-ea"/>
                <a:cs typeface="+mn-cs"/>
              </a:rPr>
              <a:t>2</a:t>
            </a:r>
          </a:p>
          <a:p>
            <a:pPr rtl="0" eaLnBrk="1" fontAlgn="ctr" latinLnBrk="0" hangingPunct="1"/>
            <a:r>
              <a:rPr lang="en-US" sz="1200" b="0" i="0" u="none" strike="noStrike" kern="1200" dirty="0" smtClean="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smtClean="0">
                <a:solidFill>
                  <a:schemeClr val="tx1"/>
                </a:solidFill>
                <a:effectLst/>
                <a:latin typeface="+mn-lt"/>
                <a:ea typeface="+mn-ea"/>
                <a:cs typeface="+mn-cs"/>
              </a:rPr>
              <a:t>1 </a:t>
            </a:r>
          </a:p>
          <a:p>
            <a:pPr rtl="0" eaLnBrk="1" fontAlgn="ctr" latinLnBrk="0" hangingPunct="1"/>
            <a:r>
              <a:rPr lang="en-US" sz="1200" b="0" i="0" u="none" strike="noStrike" kern="1200" dirty="0" smtClean="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5</a:t>
            </a:fld>
            <a:endParaRPr lang="en-US"/>
          </a:p>
        </p:txBody>
      </p:sp>
    </p:spTree>
    <p:extLst>
      <p:ext uri="{BB962C8B-B14F-4D97-AF65-F5344CB8AC3E}">
        <p14:creationId xmlns:p14="http://schemas.microsoft.com/office/powerpoint/2010/main" val="171287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smtClean="0">
                <a:solidFill>
                  <a:schemeClr val="tx1"/>
                </a:solidFill>
                <a:effectLst/>
                <a:latin typeface="+mn-lt"/>
                <a:ea typeface="+mn-ea"/>
                <a:cs typeface="+mn-cs"/>
                <a:hlinkClick r:id="rId3"/>
              </a:rPr>
              <a:t>http://hqd-ssdpostgis-07.mypna.com/webtool/case_viewer.py</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14</a:t>
            </a:fld>
            <a:endParaRPr lang="en-US"/>
          </a:p>
        </p:txBody>
      </p:sp>
    </p:spTree>
    <p:extLst>
      <p:ext uri="{BB962C8B-B14F-4D97-AF65-F5344CB8AC3E}">
        <p14:creationId xmlns:p14="http://schemas.microsoft.com/office/powerpoint/2010/main" val="1500057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d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orp_cover.jpg"/>
          <p:cNvPicPr>
            <a:picLocks noChangeAspect="1"/>
          </p:cNvPicPr>
          <p:nvPr userDrawn="1"/>
        </p:nvPicPr>
        <p:blipFill>
          <a:blip r:embed="rId2"/>
          <a:stretch>
            <a:fillRect/>
          </a:stretch>
        </p:blipFill>
        <p:spPr>
          <a:xfrm>
            <a:off x="-73619" y="-47621"/>
            <a:ext cx="9364862" cy="7026858"/>
          </a:xfrm>
          <a:prstGeom prst="rect">
            <a:avLst/>
          </a:prstGeom>
        </p:spPr>
      </p:pic>
      <p:sp>
        <p:nvSpPr>
          <p:cNvPr id="2" name="Title 1"/>
          <p:cNvSpPr>
            <a:spLocks noGrp="1"/>
          </p:cNvSpPr>
          <p:nvPr>
            <p:ph type="ctrTitle"/>
          </p:nvPr>
        </p:nvSpPr>
        <p:spPr>
          <a:xfrm>
            <a:off x="456368" y="2130425"/>
            <a:ext cx="6187958" cy="1470025"/>
          </a:xfrm>
        </p:spPr>
        <p:txBody>
          <a:bodyPr anchor="b">
            <a:normAutofit/>
          </a:bodyPr>
          <a:lstStyle>
            <a:lvl1pPr algn="l">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6368" y="3600450"/>
            <a:ext cx="5663406" cy="1752600"/>
          </a:xfrm>
        </p:spPr>
        <p:txBody>
          <a:bodyPr anchor="t">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7"/>
          <p:cNvSpPr>
            <a:spLocks noGrp="1"/>
          </p:cNvSpPr>
          <p:nvPr>
            <p:ph type="dt" sz="half" idx="10"/>
          </p:nvPr>
        </p:nvSpPr>
        <p:spPr/>
        <p:txBody>
          <a:bodyPr/>
          <a:lstStyle/>
          <a:p>
            <a:fld id="{69387182-C9BC-9448-B046-FB57BF1CEDAD}" type="datetime1">
              <a:rPr lang="en-US" smtClean="0"/>
              <a:pPr/>
              <a:t>11/30/17</a:t>
            </a:fld>
            <a:endParaRPr lang="en-US"/>
          </a:p>
        </p:txBody>
      </p:sp>
      <p:sp>
        <p:nvSpPr>
          <p:cNvPr id="9" name="Slide Number Placeholder 8"/>
          <p:cNvSpPr>
            <a:spLocks noGrp="1"/>
          </p:cNvSpPr>
          <p:nvPr>
            <p:ph type="sldNum" sz="quarter" idx="11"/>
          </p:nvPr>
        </p:nvSpPr>
        <p:spPr/>
        <p:txBody>
          <a:bodyPr/>
          <a:lstStyle/>
          <a:p>
            <a:fld id="{3F6033A4-AAEB-C843-9C5C-FB5D4458FC3F}"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 2012 Telenav, Proprietary and Confidential</a:t>
            </a:r>
            <a:endParaRPr lang="en-US"/>
          </a:p>
        </p:txBody>
      </p:sp>
      <p:pic>
        <p:nvPicPr>
          <p:cNvPr id="12" name="Picture 11" descr="telenav_rgb_k.eps"/>
          <p:cNvPicPr>
            <a:picLocks noChangeAspect="1"/>
          </p:cNvPicPr>
          <p:nvPr userDrawn="1"/>
        </p:nvPicPr>
        <p:blipFill>
          <a:blip r:embed="rId3"/>
          <a:stretch>
            <a:fillRect/>
          </a:stretch>
        </p:blipFill>
        <p:spPr>
          <a:xfrm>
            <a:off x="585210" y="515324"/>
            <a:ext cx="2178050" cy="355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0F8BE0-BC75-2C4D-A364-C42CD14DC1BF}"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82866-A52F-CE43-A86A-3064D605D3E7}"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None/>
              <a:defRPr/>
            </a:lvl1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03300"/>
            <a:ext cx="4038600" cy="51228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smtClean="0"/>
              <a:t>Click to edit Master text</a:t>
            </a:r>
          </a:p>
          <a:p>
            <a:pPr lvl="0"/>
            <a:r>
              <a:rPr lang="en-US" dirty="0" smtClean="0"/>
              <a:t>styles</a:t>
            </a:r>
          </a:p>
        </p:txBody>
      </p:sp>
      <p:sp>
        <p:nvSpPr>
          <p:cNvPr id="4" name="Content Placeholder 3"/>
          <p:cNvSpPr>
            <a:spLocks noGrp="1"/>
          </p:cNvSpPr>
          <p:nvPr>
            <p:ph sz="half" idx="2"/>
          </p:nvPr>
        </p:nvSpPr>
        <p:spPr>
          <a:xfrm>
            <a:off x="4648200" y="1003300"/>
            <a:ext cx="4038600" cy="51228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smtClean="0"/>
              <a:t>Click to edit Master text</a:t>
            </a:r>
          </a:p>
          <a:p>
            <a:pPr lvl="0"/>
            <a:r>
              <a:rPr lang="en-US" dirty="0" smtClean="0"/>
              <a:t>styles</a:t>
            </a:r>
          </a:p>
        </p:txBody>
      </p:sp>
      <p:sp>
        <p:nvSpPr>
          <p:cNvPr id="5" name="Date Placeholder 4"/>
          <p:cNvSpPr>
            <a:spLocks noGrp="1"/>
          </p:cNvSpPr>
          <p:nvPr>
            <p:ph type="dt" sz="half" idx="10"/>
          </p:nvPr>
        </p:nvSpPr>
        <p:spPr/>
        <p:txBody>
          <a:bodyPr/>
          <a:lstStyle/>
          <a:p>
            <a:fld id="{6AB32D00-13D6-5442-BB5F-AEC98372E9A0}"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B32D00-13D6-5442-BB5F-AEC98372E9A0}"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006CE1-08A6-6B49-B102-BA4228F18545}" type="datetime1">
              <a:rPr lang="en-US" smtClean="0"/>
              <a:pPr/>
              <a:t>11/30/17</a:t>
            </a:fld>
            <a:endParaRPr lang="en-US"/>
          </a:p>
        </p:txBody>
      </p:sp>
      <p:sp>
        <p:nvSpPr>
          <p:cNvPr id="4" name="Footer Placeholder 3"/>
          <p:cNvSpPr>
            <a:spLocks noGrp="1"/>
          </p:cNvSpPr>
          <p:nvPr>
            <p:ph type="ftr" sz="quarter" idx="11"/>
          </p:nvPr>
        </p:nvSpPr>
        <p:spPr/>
        <p:txBody>
          <a:bodyPr/>
          <a:lstStyle/>
          <a:p>
            <a:r>
              <a:rPr lang="en-US" smtClean="0"/>
              <a:t>© 2012 Telenav, Proprietary and Confidential</a:t>
            </a:r>
            <a:endParaRPr lang="en-US"/>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11/30/17</a:t>
            </a:fld>
            <a:endParaRPr lang="en-US"/>
          </a:p>
        </p:txBody>
      </p:sp>
      <p:sp>
        <p:nvSpPr>
          <p:cNvPr id="3" name="Footer Placeholder 2"/>
          <p:cNvSpPr>
            <a:spLocks noGrp="1"/>
          </p:cNvSpPr>
          <p:nvPr>
            <p:ph type="ftr" sz="quarter" idx="11"/>
          </p:nvPr>
        </p:nvSpPr>
        <p:spPr/>
        <p:txBody>
          <a:bodyPr/>
          <a:lstStyle/>
          <a:p>
            <a:r>
              <a:rPr lang="en-US" smtClean="0"/>
              <a:t>© 2012 Telenav, Proprietary and Confidential</a:t>
            </a:r>
            <a:endParaRPr lang="en-US"/>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telenav_rgb_k.eps"/>
          <p:cNvPicPr>
            <a:picLocks noChangeAspect="1"/>
          </p:cNvPicPr>
          <p:nvPr userDrawn="1"/>
        </p:nvPicPr>
        <p:blipFill>
          <a:blip r:embed="rId2"/>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6497"/>
            <a:ext cx="8597899" cy="705704"/>
          </a:xfrm>
        </p:spPr>
        <p:txBody>
          <a:bodyPr anchor="t">
            <a:normAutofit/>
          </a:bodyPr>
          <a:lstStyle>
            <a:lvl1pPr algn="l">
              <a:defRPr sz="32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6D1B24C4-6FE1-3947-A033-6F169257F575}"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11" name="Picture 10" descr="logo_3.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None/>
              <a:defRPr/>
            </a:lvl1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28700"/>
            <a:ext cx="4038600" cy="50974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smtClean="0"/>
              <a:t>Click to edit Master text</a:t>
            </a:r>
          </a:p>
          <a:p>
            <a:pPr lvl="0"/>
            <a:r>
              <a:rPr lang="en-US" dirty="0" smtClean="0"/>
              <a:t>styles</a:t>
            </a:r>
          </a:p>
        </p:txBody>
      </p:sp>
      <p:sp>
        <p:nvSpPr>
          <p:cNvPr id="4" name="Content Placeholder 3"/>
          <p:cNvSpPr>
            <a:spLocks noGrp="1"/>
          </p:cNvSpPr>
          <p:nvPr>
            <p:ph sz="half" idx="2"/>
          </p:nvPr>
        </p:nvSpPr>
        <p:spPr>
          <a:xfrm>
            <a:off x="4648200" y="1028700"/>
            <a:ext cx="4038600" cy="50974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smtClean="0"/>
              <a:t>Click to edit Master text</a:t>
            </a:r>
          </a:p>
          <a:p>
            <a:pPr lvl="0"/>
            <a:r>
              <a:rPr lang="en-US" dirty="0" smtClean="0"/>
              <a:t>styles</a:t>
            </a:r>
          </a:p>
        </p:txBody>
      </p:sp>
      <p:sp>
        <p:nvSpPr>
          <p:cNvPr id="5" name="Date Placeholder 4"/>
          <p:cNvSpPr>
            <a:spLocks noGrp="1"/>
          </p:cNvSpPr>
          <p:nvPr>
            <p:ph type="dt" sz="half" idx="10"/>
          </p:nvPr>
        </p:nvSpPr>
        <p:spPr/>
        <p:txBody>
          <a:bodyPr/>
          <a:lstStyle/>
          <a:p>
            <a:fld id="{6AB32D00-13D6-5442-BB5F-AEC98372E9A0}"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B32D00-13D6-5442-BB5F-AEC98372E9A0}" type="datetime1">
              <a:rPr lang="en-US" smtClean="0"/>
              <a:pPr/>
              <a:t>11/30/17</a:t>
            </a:fld>
            <a:endParaRPr lang="en-US"/>
          </a:p>
        </p:txBody>
      </p:sp>
      <p:sp>
        <p:nvSpPr>
          <p:cNvPr id="6" name="Footer Placeholder 5"/>
          <p:cNvSpPr>
            <a:spLocks noGrp="1"/>
          </p:cNvSpPr>
          <p:nvPr>
            <p:ph type="ftr" sz="quarter" idx="11"/>
          </p:nvPr>
        </p:nvSpPr>
        <p:spPr/>
        <p:txBody>
          <a:bodyPr/>
          <a:lstStyle/>
          <a:p>
            <a:r>
              <a:rPr lang="en-US" smtClean="0"/>
              <a:t>© 2012 Telenav, Proprietary and Confidential</a:t>
            </a:r>
            <a:endParaRPr lang="en-US"/>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017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41474"/>
            <a:ext cx="4040188"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017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41474"/>
            <a:ext cx="4041775"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561548-E8FD-A746-8A37-72195C907B97}" type="datetime1">
              <a:rPr lang="en-US" smtClean="0"/>
              <a:pPr/>
              <a:t>11/30/17</a:t>
            </a:fld>
            <a:endParaRPr lang="en-US"/>
          </a:p>
        </p:txBody>
      </p:sp>
      <p:sp>
        <p:nvSpPr>
          <p:cNvPr id="8" name="Footer Placeholder 7"/>
          <p:cNvSpPr>
            <a:spLocks noGrp="1"/>
          </p:cNvSpPr>
          <p:nvPr>
            <p:ph type="ftr" sz="quarter" idx="11"/>
          </p:nvPr>
        </p:nvSpPr>
        <p:spPr/>
        <p:txBody>
          <a:bodyPr/>
          <a:lstStyle/>
          <a:p>
            <a:r>
              <a:rPr lang="en-US" smtClean="0"/>
              <a:t>© 2012 Telenav, Proprietary and Confidential</a:t>
            </a:r>
            <a:endParaRPr lang="en-US"/>
          </a:p>
        </p:txBody>
      </p:sp>
      <p:sp>
        <p:nvSpPr>
          <p:cNvPr id="9" name="Slide Number Placeholder 8"/>
          <p:cNvSpPr>
            <a:spLocks noGrp="1"/>
          </p:cNvSpPr>
          <p:nvPr>
            <p:ph type="sldNum" sz="quarter" idx="12"/>
          </p:nvPr>
        </p:nvSpPr>
        <p:spPr/>
        <p:txBody>
          <a:bodyPr/>
          <a:lstStyle/>
          <a:p>
            <a:fld id="{3F6033A4-AAEB-C843-9C5C-FB5D4458FC3F}" type="slidenum">
              <a:rPr lang="en-US" smtClean="0"/>
              <a:pPr/>
              <a:t>‹#›</a:t>
            </a:fld>
            <a:endParaRPr lang="en-US"/>
          </a:p>
        </p:txBody>
      </p:sp>
      <p:pic>
        <p:nvPicPr>
          <p:cNvPr id="10" name="Picture 9"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006CE1-08A6-6B49-B102-BA4228F18545}" type="datetime1">
              <a:rPr lang="en-US" smtClean="0"/>
              <a:pPr/>
              <a:t>11/30/17</a:t>
            </a:fld>
            <a:endParaRPr lang="en-US"/>
          </a:p>
        </p:txBody>
      </p:sp>
      <p:sp>
        <p:nvSpPr>
          <p:cNvPr id="4" name="Footer Placeholder 3"/>
          <p:cNvSpPr>
            <a:spLocks noGrp="1"/>
          </p:cNvSpPr>
          <p:nvPr>
            <p:ph type="ftr" sz="quarter" idx="11"/>
          </p:nvPr>
        </p:nvSpPr>
        <p:spPr/>
        <p:txBody>
          <a:bodyPr/>
          <a:lstStyle/>
          <a:p>
            <a:r>
              <a:rPr lang="en-US" smtClean="0"/>
              <a:t>© 2012 Telenav, Proprietary and Confidential</a:t>
            </a:r>
            <a:endParaRPr lang="en-US"/>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11/30/17</a:t>
            </a:fld>
            <a:endParaRPr lang="en-US"/>
          </a:p>
        </p:txBody>
      </p:sp>
      <p:sp>
        <p:nvSpPr>
          <p:cNvPr id="3" name="Footer Placeholder 2"/>
          <p:cNvSpPr>
            <a:spLocks noGrp="1"/>
          </p:cNvSpPr>
          <p:nvPr>
            <p:ph type="ftr" sz="quarter" idx="11"/>
          </p:nvPr>
        </p:nvSpPr>
        <p:spPr/>
        <p:txBody>
          <a:bodyPr/>
          <a:lstStyle/>
          <a:p>
            <a:r>
              <a:rPr lang="en-US" smtClean="0"/>
              <a:t>© 2012 Telenav, Proprietary and Confidential</a:t>
            </a:r>
            <a:endParaRPr lang="en-US"/>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5" name="Picture 4" descr="logo_2.psd"/>
          <p:cNvPicPr>
            <a:picLocks noChangeAspect="1"/>
          </p:cNvPicPr>
          <p:nvPr userDrawn="1"/>
        </p:nvPicPr>
        <p:blipFill>
          <a:blip r:embed="rId2"/>
          <a:stretch>
            <a:fillRect/>
          </a:stretch>
        </p:blipFill>
        <p:spPr>
          <a:xfrm>
            <a:off x="457200" y="6457572"/>
            <a:ext cx="963168" cy="1554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597900" cy="614362"/>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79500"/>
            <a:ext cx="8597900" cy="50466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034052" y="6356350"/>
            <a:ext cx="724269"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5C11BC-FBF2-EF43-ABB1-4D3A54155E26}" type="datetime1">
              <a:rPr lang="en-US" smtClean="0"/>
              <a:pPr/>
              <a:t>11/30/17</a:t>
            </a:fld>
            <a:endParaRPr lang="en-US" dirty="0"/>
          </a:p>
        </p:txBody>
      </p:sp>
      <p:sp>
        <p:nvSpPr>
          <p:cNvPr id="5" name="Footer Placeholder 4"/>
          <p:cNvSpPr>
            <a:spLocks noGrp="1"/>
          </p:cNvSpPr>
          <p:nvPr>
            <p:ph type="ftr" sz="quarter" idx="3"/>
          </p:nvPr>
        </p:nvSpPr>
        <p:spPr>
          <a:xfrm>
            <a:off x="6135948" y="6356350"/>
            <a:ext cx="2107411" cy="365125"/>
          </a:xfrm>
          <a:prstGeom prst="rect">
            <a:avLst/>
          </a:prstGeom>
        </p:spPr>
        <p:txBody>
          <a:bodyPr vert="horz" lIns="91440" tIns="45720" rIns="91440" bIns="45720" rtlCol="0" anchor="ctr"/>
          <a:lstStyle>
            <a:lvl1pPr algn="ctr">
              <a:defRPr sz="800">
                <a:solidFill>
                  <a:schemeClr val="tx1">
                    <a:tint val="75000"/>
                  </a:schemeClr>
                </a:solidFill>
              </a:defRPr>
            </a:lvl1pPr>
          </a:lstStyle>
          <a:p>
            <a:pPr algn="l"/>
            <a:r>
              <a:rPr lang="en-US" smtClean="0"/>
              <a:t>© 2012 Telenav, Proprietary and Confidential</a:t>
            </a:r>
            <a:endParaRPr lang="en-US" dirty="0"/>
          </a:p>
        </p:txBody>
      </p:sp>
      <p:sp>
        <p:nvSpPr>
          <p:cNvPr id="6" name="Slide Number Placeholder 5"/>
          <p:cNvSpPr>
            <a:spLocks noGrp="1"/>
          </p:cNvSpPr>
          <p:nvPr>
            <p:ph type="sldNum" sz="quarter" idx="4"/>
          </p:nvPr>
        </p:nvSpPr>
        <p:spPr>
          <a:xfrm>
            <a:off x="8659902" y="6356350"/>
            <a:ext cx="395197"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F6033A4-AAEB-C843-9C5C-FB5D4458FC3F}" type="slidenum">
              <a:rPr lang="en-US" smtClean="0"/>
              <a:pPr/>
              <a:t>‹#›</a:t>
            </a:fld>
            <a:endParaRPr lang="en-US" dirty="0"/>
          </a:p>
        </p:txBody>
      </p:sp>
      <p:sp>
        <p:nvSpPr>
          <p:cNvPr id="8" name="Rectangle 7"/>
          <p:cNvSpPr/>
          <p:nvPr userDrawn="1"/>
        </p:nvSpPr>
        <p:spPr>
          <a:xfrm>
            <a:off x="0" y="0"/>
            <a:ext cx="9144000" cy="101600"/>
          </a:xfrm>
          <a:prstGeom prst="rect">
            <a:avLst/>
          </a:prstGeom>
          <a:solidFill>
            <a:srgbClr val="FFD200"/>
          </a:solidFill>
          <a:ln w="9525" cap="flat" cmpd="sng" algn="ctr">
            <a:solidFill>
              <a:srgbClr val="FFD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ysClr val="window" lastClr="FFFFFF"/>
              </a:solidFill>
              <a:effectLst/>
              <a:uLnTx/>
              <a:uFillTx/>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0" r:id="rId4"/>
    <p:sldLayoutId id="2147483652" r:id="rId5"/>
    <p:sldLayoutId id="2147483661" r:id="rId6"/>
    <p:sldLayoutId id="2147483653" r:id="rId7"/>
    <p:sldLayoutId id="2147483654" r:id="rId8"/>
    <p:sldLayoutId id="2147483655" r:id="rId9"/>
    <p:sldLayoutId id="2147483656" r:id="rId10"/>
    <p:sldLayoutId id="2147483657" r:id="rId11"/>
    <p:sldLayoutId id="2147483662" r:id="rId12"/>
    <p:sldLayoutId id="2147483663" r:id="rId13"/>
    <p:sldLayoutId id="2147483664" r:id="rId14"/>
    <p:sldLayoutId id="2147483665" r:id="rId15"/>
    <p:sldLayoutId id="2147483666" r:id="rId16"/>
    <p:sldLayoutId id="2147483667" r:id="rId17"/>
  </p:sldLayoutIdLst>
  <p:hf hdr="0"/>
  <p:txStyles>
    <p:titleStyle>
      <a:lvl1pPr algn="l" defTabSz="457200" rtl="0" eaLnBrk="1" latinLnBrk="0" hangingPunct="1">
        <a:spcBef>
          <a:spcPct val="0"/>
        </a:spcBef>
        <a:buNone/>
        <a:defRPr sz="3200" b="1" kern="1200" cap="all">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Level Promotion Adjustment</a:t>
            </a:r>
            <a:endParaRPr lang="en-US" dirty="0"/>
          </a:p>
        </p:txBody>
      </p:sp>
      <p:sp>
        <p:nvSpPr>
          <p:cNvPr id="3" name="Subtitle 2"/>
          <p:cNvSpPr>
            <a:spLocks noGrp="1"/>
          </p:cNvSpPr>
          <p:nvPr>
            <p:ph type="subTitle" idx="1"/>
          </p:nvPr>
        </p:nvSpPr>
        <p:spPr>
          <a:xfrm>
            <a:off x="5823857" y="5142138"/>
            <a:ext cx="2644734" cy="421821"/>
          </a:xfrm>
        </p:spPr>
        <p:txBody>
          <a:bodyPr>
            <a:normAutofit/>
          </a:bodyPr>
          <a:lstStyle/>
          <a:p>
            <a:r>
              <a:rPr lang="en-US" dirty="0" smtClean="0"/>
              <a:t>Xun Liu   	11-27-2017</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a:t>
            </a:r>
            <a:r>
              <a:rPr lang="en-US" dirty="0"/>
              <a:t>of FC</a:t>
            </a:r>
          </a:p>
        </p:txBody>
      </p:sp>
      <p:sp>
        <p:nvSpPr>
          <p:cNvPr id="3" name="Content Placeholder 2"/>
          <p:cNvSpPr>
            <a:spLocks noGrp="1"/>
          </p:cNvSpPr>
          <p:nvPr>
            <p:ph idx="1"/>
          </p:nvPr>
        </p:nvSpPr>
        <p:spPr>
          <a:xfrm>
            <a:off x="457199" y="1079500"/>
            <a:ext cx="8489373" cy="5046663"/>
          </a:xfrm>
        </p:spPr>
        <p:txBody>
          <a:bodyPr>
            <a:normAutofit/>
          </a:bodyPr>
          <a:lstStyle/>
          <a:p>
            <a:pPr lvl="0"/>
            <a:r>
              <a:rPr lang="en-US" dirty="0" smtClean="0"/>
              <a:t>No mathematical guarantee for </a:t>
            </a:r>
            <a:r>
              <a:rPr lang="en-US" b="1" dirty="0" smtClean="0"/>
              <a:t>best</a:t>
            </a:r>
            <a:r>
              <a:rPr lang="en-US" dirty="0" smtClean="0"/>
              <a:t> result (arguable about “best”)</a:t>
            </a:r>
          </a:p>
          <a:p>
            <a:pPr lvl="0"/>
            <a:r>
              <a:rPr lang="en-US" dirty="0" smtClean="0"/>
              <a:t>FC algorithm depends on FC attribute quality</a:t>
            </a:r>
          </a:p>
          <a:p>
            <a:pPr lvl="0"/>
            <a:r>
              <a:rPr lang="en-US" dirty="0" smtClean="0"/>
              <a:t>As static data, FC could not handle changes like avoid toll/remove certain segments/traffic jam</a:t>
            </a:r>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10</a:t>
            </a:fld>
            <a:endParaRPr lang="en-US"/>
          </a:p>
        </p:txBody>
      </p:sp>
    </p:spTree>
    <p:extLst>
      <p:ext uri="{BB962C8B-B14F-4D97-AF65-F5344CB8AC3E}">
        <p14:creationId xmlns:p14="http://schemas.microsoft.com/office/powerpoint/2010/main" val="670881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Avoid Toll</a:t>
            </a:r>
            <a:br>
              <a:rPr lang="en-US" dirty="0" smtClean="0"/>
            </a:b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smtClean="0"/>
          </a:p>
          <a:p>
            <a:pPr lvl="0"/>
            <a:r>
              <a:rPr lang="en-US" dirty="0" smtClean="0"/>
              <a:t>Case 1 </a:t>
            </a:r>
          </a:p>
          <a:p>
            <a:pPr lvl="0"/>
            <a:endParaRPr lang="en-US" dirty="0" smtClean="0"/>
          </a:p>
          <a:p>
            <a:pPr lvl="0"/>
            <a:r>
              <a:rPr lang="en-US" dirty="0" smtClean="0"/>
              <a:t>Case 2 </a:t>
            </a:r>
          </a:p>
          <a:p>
            <a:pPr lvl="0"/>
            <a:endParaRPr lang="en-US" dirty="0"/>
          </a:p>
          <a:p>
            <a:pPr lvl="0"/>
            <a:endParaRPr lang="en-US" dirty="0" smtClean="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11</a:t>
            </a:fld>
            <a:endParaRPr lang="en-US"/>
          </a:p>
        </p:txBody>
      </p:sp>
    </p:spTree>
    <p:extLst>
      <p:ext uri="{BB962C8B-B14F-4D97-AF65-F5344CB8AC3E}">
        <p14:creationId xmlns:p14="http://schemas.microsoft.com/office/powerpoint/2010/main" val="1092825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Avoid Toll</a:t>
            </a:r>
            <a:br>
              <a:rPr lang="en-US" dirty="0" smtClean="0"/>
            </a:b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r>
              <a:rPr lang="en-US" altLang="zh-CN" dirty="0" smtClean="0"/>
              <a:t>Problem analysis: low function class in the middle caused connectivity of graph is broken</a:t>
            </a:r>
          </a:p>
          <a:p>
            <a:pPr lvl="0"/>
            <a:endParaRPr lang="en-US" dirty="0"/>
          </a:p>
          <a:p>
            <a:pPr lvl="0"/>
            <a:r>
              <a:rPr lang="en-US" dirty="0" smtClean="0"/>
              <a:t>Strategy: F.</a:t>
            </a:r>
            <a:r>
              <a:rPr lang="en-US" altLang="zh-CN" dirty="0" smtClean="0"/>
              <a:t>A.I</a:t>
            </a:r>
            <a:r>
              <a:rPr lang="en-US" dirty="0" smtClean="0"/>
              <a:t> </a:t>
            </a:r>
          </a:p>
          <a:p>
            <a:pPr lvl="0"/>
            <a:endParaRPr lang="en-US" dirty="0"/>
          </a:p>
          <a:p>
            <a:pPr lvl="0"/>
            <a:r>
              <a:rPr lang="en-US" dirty="0" smtClean="0"/>
              <a:t>Expectation: Just improve long route calculation in certain percentage, adjusting only affect certain model such as avoid toll, have strategy to balance edge be adjusted and quality</a:t>
            </a:r>
          </a:p>
          <a:p>
            <a:pPr lvl="0"/>
            <a:endParaRPr lang="en-US" dirty="0" smtClean="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12</a:t>
            </a:fld>
            <a:endParaRPr lang="en-US"/>
          </a:p>
        </p:txBody>
      </p:sp>
    </p:spTree>
    <p:extLst>
      <p:ext uri="{BB962C8B-B14F-4D97-AF65-F5344CB8AC3E}">
        <p14:creationId xmlns:p14="http://schemas.microsoft.com/office/powerpoint/2010/main" val="2021506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Adjust using TDK</a:t>
            </a:r>
            <a:br>
              <a:rPr lang="en-US" dirty="0" smtClean="0"/>
            </a:b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r>
              <a:rPr lang="en-US" dirty="0" smtClean="0"/>
              <a:t>Graph exploring</a:t>
            </a:r>
          </a:p>
          <a:p>
            <a:pPr lvl="0"/>
            <a:endParaRPr lang="en-US" dirty="0"/>
          </a:p>
          <a:p>
            <a:pPr lvl="0"/>
            <a:r>
              <a:rPr lang="en-US" dirty="0" smtClean="0"/>
              <a:t>Challenge of long route calculation</a:t>
            </a:r>
          </a:p>
          <a:p>
            <a:pPr lvl="0"/>
            <a:endParaRPr lang="en-US" dirty="0" smtClean="0"/>
          </a:p>
          <a:p>
            <a:pPr lvl="0"/>
            <a:r>
              <a:rPr lang="en-US" dirty="0" smtClean="0"/>
              <a:t>Challenge of processing time</a:t>
            </a:r>
            <a:endParaRPr lang="en-US" dirty="0"/>
          </a:p>
          <a:p>
            <a:pPr lvl="0"/>
            <a:endParaRPr lang="en-US" dirty="0" smtClean="0"/>
          </a:p>
          <a:p>
            <a:pPr lvl="0"/>
            <a:r>
              <a:rPr lang="en-US" dirty="0" smtClean="0"/>
              <a:t>Challenge of distribute calculation</a:t>
            </a:r>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13</a:t>
            </a:fld>
            <a:endParaRPr lang="en-US"/>
          </a:p>
        </p:txBody>
      </p:sp>
    </p:spTree>
    <p:extLst>
      <p:ext uri="{BB962C8B-B14F-4D97-AF65-F5344CB8AC3E}">
        <p14:creationId xmlns:p14="http://schemas.microsoft.com/office/powerpoint/2010/main" val="1023819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Columbus_to_Chicago</a:t>
            </a: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smtClean="0"/>
          </a:p>
          <a:p>
            <a:pPr lvl="0"/>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71" y="1035626"/>
            <a:ext cx="8686801" cy="5503286"/>
          </a:xfrm>
          <a:prstGeom prst="rect">
            <a:avLst/>
          </a:prstGeom>
        </p:spPr>
      </p:pic>
    </p:spTree>
    <p:extLst>
      <p:ext uri="{BB962C8B-B14F-4D97-AF65-F5344CB8AC3E}">
        <p14:creationId xmlns:p14="http://schemas.microsoft.com/office/powerpoint/2010/main" val="1640468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Cleveland_to_Hamilton</a:t>
            </a: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smtClean="0"/>
          </a:p>
          <a:p>
            <a:pPr lvl="0"/>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32436"/>
            <a:ext cx="7433354" cy="5423914"/>
          </a:xfrm>
          <a:prstGeom prst="rect">
            <a:avLst/>
          </a:prstGeom>
        </p:spPr>
      </p:pic>
    </p:spTree>
    <p:extLst>
      <p:ext uri="{BB962C8B-B14F-4D97-AF65-F5344CB8AC3E}">
        <p14:creationId xmlns:p14="http://schemas.microsoft.com/office/powerpoint/2010/main" val="1518285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24" y="2743200"/>
            <a:ext cx="3236297" cy="614362"/>
          </a:xfrm>
        </p:spPr>
        <p:txBody>
          <a:bodyPr/>
          <a:lstStyle/>
          <a:p>
            <a:r>
              <a:rPr lang="en-US" dirty="0" smtClean="0"/>
              <a:t>The end, thanks </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roads distribution</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17</a:t>
            </a:fld>
            <a:endParaRPr lang="en-US"/>
          </a:p>
        </p:txBody>
      </p:sp>
      <p:graphicFrame>
        <p:nvGraphicFramePr>
          <p:cNvPr id="7" name="Group 5"/>
          <p:cNvGraphicFramePr>
            <a:graphicFrameLocks noGrp="1"/>
          </p:cNvGraphicFramePr>
          <p:nvPr>
            <p:extLst/>
          </p:nvPr>
        </p:nvGraphicFramePr>
        <p:xfrm>
          <a:off x="698500" y="1441046"/>
          <a:ext cx="7772400" cy="3200400"/>
        </p:xfrm>
        <a:graphic>
          <a:graphicData uri="http://schemas.openxmlformats.org/drawingml/2006/table">
            <a:tbl>
              <a:tblPr/>
              <a:tblGrid>
                <a:gridCol w="2452024"/>
                <a:gridCol w="2729576"/>
                <a:gridCol w="2590800"/>
              </a:tblGrid>
              <a:tr h="3460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FC value</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Percent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26,393,008</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92.26%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19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1,549,488</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5.42%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437,110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1.53%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4</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181,505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0.63%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45,776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0.16%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191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Total 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28,606,887</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8" name="Rectangle 7"/>
          <p:cNvSpPr/>
          <p:nvPr/>
        </p:nvSpPr>
        <p:spPr>
          <a:xfrm>
            <a:off x="4917651" y="4941328"/>
            <a:ext cx="3510768" cy="461665"/>
          </a:xfrm>
          <a:prstGeom prst="rect">
            <a:avLst/>
          </a:prstGeom>
        </p:spPr>
        <p:txBody>
          <a:bodyPr wrap="none">
            <a:spAutoFit/>
          </a:bodyPr>
          <a:lstStyle/>
          <a:p>
            <a:pPr marL="342900" lvl="0" indent="-342900" algn="ctr" defTabSz="914400" fontAlgn="base">
              <a:spcBef>
                <a:spcPct val="0"/>
              </a:spcBef>
              <a:spcAft>
                <a:spcPct val="0"/>
              </a:spcAft>
            </a:pPr>
            <a:r>
              <a:rPr kumimoji="1" lang="en-US" altLang="zh-CN" sz="2400" dirty="0" smtClean="0">
                <a:latin typeface="Times New Roman" pitchFamily="18" charset="0"/>
                <a:ea typeface="ＭＳ Ｐゴシック" pitchFamily="34" charset="-128"/>
                <a:cs typeface="Times New Roman" pitchFamily="18" charset="0"/>
              </a:rPr>
              <a:t>NT NA </a:t>
            </a:r>
            <a:r>
              <a:rPr kumimoji="1" lang="en-US" altLang="zh-CN" sz="2400" dirty="0" smtClean="0">
                <a:solidFill>
                  <a:srgbClr val="FF0000"/>
                </a:solidFill>
                <a:latin typeface="Times New Roman" pitchFamily="18" charset="0"/>
                <a:ea typeface="ＭＳ Ｐゴシック" pitchFamily="34" charset="-128"/>
                <a:cs typeface="Times New Roman" pitchFamily="18" charset="0"/>
              </a:rPr>
              <a:t>2006</a:t>
            </a:r>
            <a:r>
              <a:rPr kumimoji="1" lang="en-US" altLang="zh-CN" sz="2400" dirty="0" smtClean="0">
                <a:latin typeface="Times New Roman" pitchFamily="18" charset="0"/>
                <a:ea typeface="ＭＳ Ｐゴシック" pitchFamily="34" charset="-128"/>
                <a:cs typeface="Times New Roman" pitchFamily="18" charset="0"/>
              </a:rPr>
              <a:t> statistics data</a:t>
            </a:r>
            <a:endParaRPr kumimoji="1" lang="en-US" altLang="zh-CN" sz="2400" dirty="0">
              <a:latin typeface="Times New Roman" pitchFamily="18" charset="0"/>
              <a:ea typeface="ＭＳ Ｐゴシック" pitchFamily="34" charset="-128"/>
              <a:cs typeface="Times New Roman" pitchFamily="18" charset="0"/>
            </a:endParaRPr>
          </a:p>
        </p:txBody>
      </p:sp>
    </p:spTree>
    <p:extLst>
      <p:ext uri="{BB962C8B-B14F-4D97-AF65-F5344CB8AC3E}">
        <p14:creationId xmlns:p14="http://schemas.microsoft.com/office/powerpoint/2010/main" val="42875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2</a:t>
            </a:fld>
            <a:endParaRPr lang="en-US"/>
          </a:p>
        </p:txBody>
      </p:sp>
      <p:sp>
        <p:nvSpPr>
          <p:cNvPr id="10" name="Content Placeholder 9"/>
          <p:cNvSpPr>
            <a:spLocks noGrp="1"/>
          </p:cNvSpPr>
          <p:nvPr>
            <p:ph idx="1"/>
          </p:nvPr>
        </p:nvSpPr>
        <p:spPr/>
        <p:txBody>
          <a:bodyPr>
            <a:normAutofit/>
          </a:bodyPr>
          <a:lstStyle/>
          <a:p>
            <a:pPr lvl="0"/>
            <a:r>
              <a:rPr lang="en-US" dirty="0" smtClean="0"/>
              <a:t>Why Routing need Level Promotion</a:t>
            </a:r>
          </a:p>
          <a:p>
            <a:pPr lvl="0"/>
            <a:r>
              <a:rPr lang="en-US" dirty="0" smtClean="0"/>
              <a:t>What’s FC &amp; FC Promotion Algorithm</a:t>
            </a:r>
          </a:p>
          <a:p>
            <a:pPr lvl="0"/>
            <a:r>
              <a:rPr lang="en-US" dirty="0" smtClean="0"/>
              <a:t>What’s the issue for FC</a:t>
            </a:r>
          </a:p>
          <a:p>
            <a:r>
              <a:rPr lang="en-US" dirty="0" smtClean="0"/>
              <a:t>Adjustment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016"/>
            <a:ext cx="8229600" cy="1628800"/>
          </a:xfrm>
        </p:spPr>
        <p:txBody>
          <a:bodyPr>
            <a:normAutofit/>
          </a:bodyPr>
          <a:lstStyle/>
          <a:p>
            <a:r>
              <a:rPr lang="da-DK" dirty="0" smtClean="0"/>
              <a:t>Route Planning – </a:t>
            </a:r>
            <a:endParaRPr lang="da-DK" sz="2700" dirty="0"/>
          </a:p>
        </p:txBody>
      </p:sp>
      <p:sp>
        <p:nvSpPr>
          <p:cNvPr id="3" name="Content Placeholder 2"/>
          <p:cNvSpPr>
            <a:spLocks noGrp="1"/>
          </p:cNvSpPr>
          <p:nvPr>
            <p:ph idx="1"/>
          </p:nvPr>
        </p:nvSpPr>
        <p:spPr>
          <a:xfrm>
            <a:off x="107504" y="2060848"/>
            <a:ext cx="8229600" cy="4525963"/>
          </a:xfrm>
        </p:spPr>
        <p:txBody>
          <a:bodyPr>
            <a:normAutofit/>
          </a:bodyPr>
          <a:lstStyle/>
          <a:p>
            <a:pPr marL="0" indent="0">
              <a:buNone/>
            </a:pPr>
            <a:r>
              <a:rPr lang="da-DK" sz="2800" b="1" dirty="0" err="1" smtClean="0"/>
              <a:t>Dijkstra</a:t>
            </a:r>
            <a:r>
              <a:rPr lang="da-DK" sz="1800" b="1" dirty="0" smtClean="0"/>
              <a:t/>
            </a:r>
            <a:br>
              <a:rPr lang="da-DK" sz="1800" b="1" dirty="0" smtClean="0"/>
            </a:br>
            <a:endParaRPr lang="da-DK" sz="2800" b="1" dirty="0" smtClean="0"/>
          </a:p>
          <a:p>
            <a:pPr marL="0" indent="0">
              <a:buNone/>
            </a:pPr>
            <a:endParaRPr lang="da-DK" sz="2800" b="1" dirty="0" smtClean="0"/>
          </a:p>
          <a:p>
            <a:pPr marL="0" indent="0">
              <a:buNone/>
            </a:pPr>
            <a:endParaRPr lang="da-DK" b="1" dirty="0"/>
          </a:p>
          <a:p>
            <a:pPr marL="0" indent="0">
              <a:buNone/>
            </a:pPr>
            <a:endParaRPr lang="da-DK" sz="2800" b="1" dirty="0"/>
          </a:p>
          <a:p>
            <a:pPr marL="0" indent="0">
              <a:buNone/>
            </a:pPr>
            <a:r>
              <a:rPr lang="da-DK" sz="2800" b="1" dirty="0" err="1" smtClean="0"/>
              <a:t>Bidirectional</a:t>
            </a:r>
            <a:r>
              <a:rPr lang="da-DK" sz="2800" b="1" dirty="0" smtClean="0"/>
              <a:t> </a:t>
            </a:r>
            <a:r>
              <a:rPr lang="da-DK" sz="2800" b="1" dirty="0" err="1" smtClean="0"/>
              <a:t>Dijkstra</a:t>
            </a:r>
            <a:endParaRPr lang="da-DK" sz="2800" b="1" dirty="0" smtClean="0"/>
          </a:p>
          <a:p>
            <a:pPr marL="0" indent="0">
              <a:buNone/>
            </a:pPr>
            <a:endParaRPr lang="da-DK" sz="2800" dirty="0" smtClean="0"/>
          </a:p>
          <a:p>
            <a:pPr marL="0" indent="0">
              <a:buNone/>
            </a:pPr>
            <a:endParaRPr lang="da-DK" sz="2800" dirty="0" smtClean="0"/>
          </a:p>
          <a:p>
            <a:pPr marL="0" indent="0">
              <a:buNone/>
            </a:pPr>
            <a:endParaRPr lang="da-DK" sz="2800" dirty="0"/>
          </a:p>
        </p:txBody>
      </p:sp>
      <p:grpSp>
        <p:nvGrpSpPr>
          <p:cNvPr id="149" name="Group 148"/>
          <p:cNvGrpSpPr/>
          <p:nvPr/>
        </p:nvGrpSpPr>
        <p:grpSpPr>
          <a:xfrm>
            <a:off x="5652120" y="1988840"/>
            <a:ext cx="3384376" cy="1377444"/>
            <a:chOff x="5652120" y="2135954"/>
            <a:chExt cx="3384376" cy="1377444"/>
          </a:xfrm>
        </p:grpSpPr>
        <p:sp>
          <p:nvSpPr>
            <p:cNvPr id="4" name="Oval 3"/>
            <p:cNvSpPr/>
            <p:nvPr/>
          </p:nvSpPr>
          <p:spPr>
            <a:xfrm>
              <a:off x="5652120" y="2145246"/>
              <a:ext cx="3384376" cy="1368152"/>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p:cNvSpPr/>
            <p:nvPr/>
          </p:nvSpPr>
          <p:spPr>
            <a:xfrm rot="506468">
              <a:off x="5913608" y="2467645"/>
              <a:ext cx="1715109" cy="861030"/>
            </a:xfrm>
            <a:prstGeom prst="ellipse">
              <a:avLst/>
            </a:prstGeom>
            <a:solidFill>
              <a:schemeClr val="accent6">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51" name="Straight Connector 50"/>
            <p:cNvCxnSpPr/>
            <p:nvPr/>
          </p:nvCxnSpPr>
          <p:spPr>
            <a:xfrm>
              <a:off x="7258145" y="3196784"/>
              <a:ext cx="368321" cy="163306"/>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262037" y="2797606"/>
              <a:ext cx="598760" cy="67720"/>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266420" y="2480987"/>
              <a:ext cx="248254" cy="310317"/>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769914" y="2447886"/>
              <a:ext cx="711659" cy="202742"/>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6761638" y="2315485"/>
              <a:ext cx="128265" cy="339279"/>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60716" y="2649054"/>
              <a:ext cx="419100" cy="120650"/>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49666" y="2798279"/>
              <a:ext cx="0" cy="314325"/>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160641" y="2649054"/>
              <a:ext cx="517525" cy="76200"/>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681936" y="257732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p:cNvSpPr/>
            <p:nvPr/>
          </p:nvSpPr>
          <p:spPr>
            <a:xfrm>
              <a:off x="6357013" y="286532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p:cNvSpPr/>
            <p:nvPr/>
          </p:nvSpPr>
          <p:spPr>
            <a:xfrm>
              <a:off x="7184190" y="2721326"/>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p:cNvSpPr/>
            <p:nvPr/>
          </p:nvSpPr>
          <p:spPr>
            <a:xfrm>
              <a:off x="6084176" y="2655903"/>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p:cNvSpPr/>
            <p:nvPr/>
          </p:nvSpPr>
          <p:spPr>
            <a:xfrm>
              <a:off x="7184190" y="3117879"/>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p:cNvSpPr/>
            <p:nvPr/>
          </p:nvSpPr>
          <p:spPr>
            <a:xfrm>
              <a:off x="6753936" y="2984138"/>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2" name="Straight Arrow Connector 11"/>
            <p:cNvCxnSpPr/>
            <p:nvPr/>
          </p:nvCxnSpPr>
          <p:spPr>
            <a:xfrm flipH="1" flipV="1">
              <a:off x="6205091" y="2769704"/>
              <a:ext cx="227582" cy="1678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433691" y="2937979"/>
              <a:ext cx="320675" cy="10477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427341" y="2703029"/>
              <a:ext cx="269875" cy="23812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824216" y="2820504"/>
              <a:ext cx="365125" cy="24447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21041" y="3058629"/>
              <a:ext cx="361950" cy="1238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588232" y="2692140"/>
              <a:ext cx="288024" cy="369332"/>
            </a:xfrm>
            <a:prstGeom prst="rect">
              <a:avLst/>
            </a:prstGeom>
            <a:noFill/>
          </p:spPr>
          <p:txBody>
            <a:bodyPr wrap="square" rtlCol="0">
              <a:spAutoFit/>
            </a:bodyPr>
            <a:lstStyle/>
            <a:p>
              <a:r>
                <a:rPr lang="da-DK" i="1" dirty="0" smtClean="0">
                  <a:solidFill>
                    <a:srgbClr val="FF0000"/>
                  </a:solidFill>
                </a:rPr>
                <a:t>T</a:t>
              </a:r>
              <a:endParaRPr lang="da-DK" i="1" dirty="0">
                <a:solidFill>
                  <a:srgbClr val="FF0000"/>
                </a:solidFill>
              </a:endParaRPr>
            </a:p>
          </p:txBody>
        </p:sp>
        <p:sp>
          <p:nvSpPr>
            <p:cNvPr id="43" name="TextBox 42"/>
            <p:cNvSpPr txBox="1"/>
            <p:nvPr/>
          </p:nvSpPr>
          <p:spPr>
            <a:xfrm>
              <a:off x="6300192" y="2928042"/>
              <a:ext cx="264461" cy="369332"/>
            </a:xfrm>
            <a:prstGeom prst="rect">
              <a:avLst/>
            </a:prstGeom>
            <a:noFill/>
          </p:spPr>
          <p:txBody>
            <a:bodyPr wrap="square" rtlCol="0">
              <a:spAutoFit/>
            </a:bodyPr>
            <a:lstStyle/>
            <a:p>
              <a:r>
                <a:rPr lang="da-DK" i="1" dirty="0" smtClean="0"/>
                <a:t>s</a:t>
              </a:r>
              <a:endParaRPr lang="da-DK" i="1" dirty="0"/>
            </a:p>
          </p:txBody>
        </p:sp>
        <p:sp>
          <p:nvSpPr>
            <p:cNvPr id="44" name="Oval 43"/>
            <p:cNvSpPr/>
            <p:nvPr/>
          </p:nvSpPr>
          <p:spPr>
            <a:xfrm>
              <a:off x="8460448" y="2649302"/>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TextBox 44"/>
            <p:cNvSpPr txBox="1"/>
            <p:nvPr/>
          </p:nvSpPr>
          <p:spPr>
            <a:xfrm>
              <a:off x="8388424" y="2721310"/>
              <a:ext cx="264461" cy="369332"/>
            </a:xfrm>
            <a:prstGeom prst="rect">
              <a:avLst/>
            </a:prstGeom>
            <a:noFill/>
          </p:spPr>
          <p:txBody>
            <a:bodyPr wrap="square" rtlCol="0">
              <a:spAutoFit/>
            </a:bodyPr>
            <a:lstStyle/>
            <a:p>
              <a:r>
                <a:rPr lang="da-DK" i="1" dirty="0" smtClean="0"/>
                <a:t>t</a:t>
              </a:r>
              <a:endParaRPr lang="da-DK" i="1" dirty="0"/>
            </a:p>
          </p:txBody>
        </p:sp>
        <p:sp>
          <p:nvSpPr>
            <p:cNvPr id="55" name="Oval 54"/>
            <p:cNvSpPr/>
            <p:nvPr/>
          </p:nvSpPr>
          <p:spPr>
            <a:xfrm>
              <a:off x="7482466" y="2352582"/>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TextBox 66"/>
            <p:cNvSpPr txBox="1"/>
            <p:nvPr/>
          </p:nvSpPr>
          <p:spPr>
            <a:xfrm>
              <a:off x="7596336" y="2207962"/>
              <a:ext cx="264461" cy="369332"/>
            </a:xfrm>
            <a:prstGeom prst="rect">
              <a:avLst/>
            </a:prstGeom>
            <a:noFill/>
          </p:spPr>
          <p:txBody>
            <a:bodyPr wrap="square" rtlCol="0">
              <a:spAutoFit/>
            </a:bodyPr>
            <a:lstStyle/>
            <a:p>
              <a:r>
                <a:rPr lang="da-DK" i="1" dirty="0" smtClean="0"/>
                <a:t>u</a:t>
              </a:r>
              <a:endParaRPr lang="da-DK" i="1" dirty="0"/>
            </a:p>
          </p:txBody>
        </p:sp>
        <p:sp>
          <p:nvSpPr>
            <p:cNvPr id="68" name="TextBox 67"/>
            <p:cNvSpPr txBox="1"/>
            <p:nvPr/>
          </p:nvSpPr>
          <p:spPr>
            <a:xfrm>
              <a:off x="5724128" y="2135954"/>
              <a:ext cx="264461" cy="369332"/>
            </a:xfrm>
            <a:prstGeom prst="rect">
              <a:avLst/>
            </a:prstGeom>
            <a:noFill/>
          </p:spPr>
          <p:txBody>
            <a:bodyPr wrap="square" rtlCol="0">
              <a:spAutoFit/>
            </a:bodyPr>
            <a:lstStyle/>
            <a:p>
              <a:r>
                <a:rPr lang="da-DK" i="1" dirty="0" smtClean="0">
                  <a:solidFill>
                    <a:schemeClr val="accent1"/>
                  </a:solidFill>
                </a:rPr>
                <a:t>G</a:t>
              </a:r>
              <a:endParaRPr lang="da-DK" i="1" dirty="0">
                <a:solidFill>
                  <a:schemeClr val="accent1"/>
                </a:solidFill>
              </a:endParaRPr>
            </a:p>
          </p:txBody>
        </p:sp>
      </p:grpSp>
      <p:grpSp>
        <p:nvGrpSpPr>
          <p:cNvPr id="150" name="Group 149"/>
          <p:cNvGrpSpPr/>
          <p:nvPr/>
        </p:nvGrpSpPr>
        <p:grpSpPr>
          <a:xfrm>
            <a:off x="5652120" y="4581128"/>
            <a:ext cx="3384376" cy="1377444"/>
            <a:chOff x="5652120" y="4427820"/>
            <a:chExt cx="3384376" cy="1377444"/>
          </a:xfrm>
        </p:grpSpPr>
        <p:sp>
          <p:nvSpPr>
            <p:cNvPr id="144" name="Oval 143"/>
            <p:cNvSpPr/>
            <p:nvPr/>
          </p:nvSpPr>
          <p:spPr>
            <a:xfrm>
              <a:off x="5652120" y="4437112"/>
              <a:ext cx="3384376" cy="1368152"/>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p:cNvSpPr/>
            <p:nvPr/>
          </p:nvSpPr>
          <p:spPr>
            <a:xfrm rot="506468">
              <a:off x="7712867" y="4725876"/>
              <a:ext cx="1046321" cy="749015"/>
            </a:xfrm>
            <a:prstGeom prst="ellipse">
              <a:avLst/>
            </a:prstGeom>
            <a:solidFill>
              <a:schemeClr val="accent3">
                <a:lumMod val="20000"/>
                <a:lumOff val="8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71" name="Oval 70"/>
            <p:cNvSpPr/>
            <p:nvPr/>
          </p:nvSpPr>
          <p:spPr>
            <a:xfrm rot="506468">
              <a:off x="5913608" y="4751006"/>
              <a:ext cx="1715109" cy="861030"/>
            </a:xfrm>
            <a:prstGeom prst="ellipse">
              <a:avLst/>
            </a:prstGeom>
            <a:solidFill>
              <a:schemeClr val="accent6">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cxnSp>
          <p:nvCxnSpPr>
            <p:cNvPr id="72" name="Straight Connector 71"/>
            <p:cNvCxnSpPr/>
            <p:nvPr/>
          </p:nvCxnSpPr>
          <p:spPr>
            <a:xfrm>
              <a:off x="7258145" y="5480145"/>
              <a:ext cx="368321" cy="163306"/>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262037" y="5080382"/>
              <a:ext cx="603232" cy="84549"/>
            </a:xfrm>
            <a:prstGeom prst="line">
              <a:avLst/>
            </a:prstGeom>
            <a:ln w="28575">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7266420" y="4764348"/>
              <a:ext cx="248254" cy="310317"/>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6769914" y="4731247"/>
              <a:ext cx="711659" cy="202742"/>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1638" y="4598846"/>
              <a:ext cx="128265" cy="339279"/>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60716" y="4932415"/>
              <a:ext cx="419100" cy="120650"/>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249666" y="5081640"/>
              <a:ext cx="0" cy="314325"/>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6160641" y="4932415"/>
              <a:ext cx="517525" cy="76200"/>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6681936" y="4860687"/>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p:cNvSpPr/>
            <p:nvPr/>
          </p:nvSpPr>
          <p:spPr>
            <a:xfrm>
              <a:off x="6357013" y="5148687"/>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p:cNvSpPr/>
            <p:nvPr/>
          </p:nvSpPr>
          <p:spPr>
            <a:xfrm>
              <a:off x="7184190" y="5004687"/>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p:cNvSpPr/>
            <p:nvPr/>
          </p:nvSpPr>
          <p:spPr>
            <a:xfrm>
              <a:off x="6084176" y="4939264"/>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Oval 84"/>
            <p:cNvSpPr/>
            <p:nvPr/>
          </p:nvSpPr>
          <p:spPr>
            <a:xfrm>
              <a:off x="7184190" y="5401240"/>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Oval 85"/>
            <p:cNvSpPr/>
            <p:nvPr/>
          </p:nvSpPr>
          <p:spPr>
            <a:xfrm>
              <a:off x="6753936" y="5267499"/>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87" name="Straight Arrow Connector 86"/>
            <p:cNvCxnSpPr/>
            <p:nvPr/>
          </p:nvCxnSpPr>
          <p:spPr>
            <a:xfrm flipH="1" flipV="1">
              <a:off x="6205091" y="5053065"/>
              <a:ext cx="227582" cy="16785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433691" y="5221340"/>
              <a:ext cx="320675" cy="10477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6427341" y="4986390"/>
              <a:ext cx="269875" cy="23812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824216" y="5103865"/>
              <a:ext cx="365125" cy="24447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6821041" y="5341990"/>
              <a:ext cx="361950" cy="123825"/>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588224" y="4928587"/>
              <a:ext cx="382042" cy="369332"/>
            </a:xfrm>
            <a:prstGeom prst="rect">
              <a:avLst/>
            </a:prstGeom>
            <a:noFill/>
          </p:spPr>
          <p:txBody>
            <a:bodyPr wrap="square" rtlCol="0">
              <a:spAutoFit/>
            </a:bodyPr>
            <a:lstStyle/>
            <a:p>
              <a:r>
                <a:rPr lang="da-DK" i="1" dirty="0" smtClean="0">
                  <a:solidFill>
                    <a:srgbClr val="FF0000"/>
                  </a:solidFill>
                </a:rPr>
                <a:t>T</a:t>
              </a:r>
              <a:r>
                <a:rPr lang="da-DK" i="1" baseline="-25000" dirty="0" smtClean="0">
                  <a:solidFill>
                    <a:srgbClr val="FF0000"/>
                  </a:solidFill>
                </a:rPr>
                <a:t>f</a:t>
              </a:r>
              <a:endParaRPr lang="da-DK" i="1" baseline="-25000" dirty="0">
                <a:solidFill>
                  <a:srgbClr val="FF0000"/>
                </a:solidFill>
              </a:endParaRPr>
            </a:p>
          </p:txBody>
        </p:sp>
        <p:sp>
          <p:nvSpPr>
            <p:cNvPr id="93" name="TextBox 92"/>
            <p:cNvSpPr txBox="1"/>
            <p:nvPr/>
          </p:nvSpPr>
          <p:spPr>
            <a:xfrm>
              <a:off x="6275505" y="5199528"/>
              <a:ext cx="264461" cy="369332"/>
            </a:xfrm>
            <a:prstGeom prst="rect">
              <a:avLst/>
            </a:prstGeom>
            <a:noFill/>
          </p:spPr>
          <p:txBody>
            <a:bodyPr wrap="square" rtlCol="0">
              <a:spAutoFit/>
            </a:bodyPr>
            <a:lstStyle/>
            <a:p>
              <a:r>
                <a:rPr lang="da-DK" i="1" dirty="0" smtClean="0"/>
                <a:t>s</a:t>
              </a:r>
              <a:endParaRPr lang="da-DK" i="1" dirty="0"/>
            </a:p>
          </p:txBody>
        </p:sp>
        <p:sp>
          <p:nvSpPr>
            <p:cNvPr id="94" name="Oval 93"/>
            <p:cNvSpPr/>
            <p:nvPr/>
          </p:nvSpPr>
          <p:spPr>
            <a:xfrm>
              <a:off x="8460448" y="4932663"/>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TextBox 94"/>
            <p:cNvSpPr txBox="1"/>
            <p:nvPr/>
          </p:nvSpPr>
          <p:spPr>
            <a:xfrm>
              <a:off x="8411995" y="5004671"/>
              <a:ext cx="264461" cy="369332"/>
            </a:xfrm>
            <a:prstGeom prst="rect">
              <a:avLst/>
            </a:prstGeom>
            <a:noFill/>
          </p:spPr>
          <p:txBody>
            <a:bodyPr wrap="square" rtlCol="0">
              <a:spAutoFit/>
            </a:bodyPr>
            <a:lstStyle/>
            <a:p>
              <a:r>
                <a:rPr lang="da-DK" i="1" dirty="0" smtClean="0"/>
                <a:t>t</a:t>
              </a:r>
              <a:endParaRPr lang="da-DK" i="1" dirty="0"/>
            </a:p>
          </p:txBody>
        </p:sp>
        <p:sp>
          <p:nvSpPr>
            <p:cNvPr id="96" name="Oval 95"/>
            <p:cNvSpPr/>
            <p:nvPr/>
          </p:nvSpPr>
          <p:spPr>
            <a:xfrm>
              <a:off x="7482466" y="4635943"/>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8" name="TextBox 97"/>
            <p:cNvSpPr txBox="1"/>
            <p:nvPr/>
          </p:nvSpPr>
          <p:spPr>
            <a:xfrm>
              <a:off x="5675691" y="4437112"/>
              <a:ext cx="264461" cy="369332"/>
            </a:xfrm>
            <a:prstGeom prst="rect">
              <a:avLst/>
            </a:prstGeom>
            <a:noFill/>
          </p:spPr>
          <p:txBody>
            <a:bodyPr wrap="square" rtlCol="0">
              <a:spAutoFit/>
            </a:bodyPr>
            <a:lstStyle/>
            <a:p>
              <a:r>
                <a:rPr lang="da-DK" i="1" dirty="0" smtClean="0">
                  <a:solidFill>
                    <a:schemeClr val="accent1"/>
                  </a:solidFill>
                </a:rPr>
                <a:t>G</a:t>
              </a:r>
              <a:endParaRPr lang="da-DK" i="1" dirty="0">
                <a:solidFill>
                  <a:schemeClr val="accent1"/>
                </a:solidFill>
              </a:endParaRPr>
            </a:p>
          </p:txBody>
        </p:sp>
        <p:cxnSp>
          <p:nvCxnSpPr>
            <p:cNvPr id="100" name="Straight Connector 99"/>
            <p:cNvCxnSpPr/>
            <p:nvPr/>
          </p:nvCxnSpPr>
          <p:spPr>
            <a:xfrm>
              <a:off x="8173952" y="4925892"/>
              <a:ext cx="289182" cy="73448"/>
            </a:xfrm>
            <a:prstGeom prst="line">
              <a:avLst/>
            </a:prstGeom>
            <a:ln>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7860797" y="5103865"/>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4" name="Oval 123"/>
            <p:cNvSpPr/>
            <p:nvPr/>
          </p:nvSpPr>
          <p:spPr>
            <a:xfrm>
              <a:off x="8172400" y="5256265"/>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5" name="Oval 124"/>
            <p:cNvSpPr/>
            <p:nvPr/>
          </p:nvSpPr>
          <p:spPr>
            <a:xfrm>
              <a:off x="8100392" y="4869160"/>
              <a:ext cx="144000"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28" name="Straight Connector 127"/>
            <p:cNvCxnSpPr/>
            <p:nvPr/>
          </p:nvCxnSpPr>
          <p:spPr>
            <a:xfrm flipV="1">
              <a:off x="8242757" y="5051968"/>
              <a:ext cx="240112" cy="276294"/>
            </a:xfrm>
            <a:prstGeom prst="line">
              <a:avLst/>
            </a:prstGeom>
            <a:ln>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936860" y="5173668"/>
              <a:ext cx="246691" cy="118412"/>
            </a:xfrm>
            <a:prstGeom prst="line">
              <a:avLst/>
            </a:prstGeom>
            <a:ln>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041540" y="4925298"/>
              <a:ext cx="382042" cy="369332"/>
            </a:xfrm>
            <a:prstGeom prst="rect">
              <a:avLst/>
            </a:prstGeom>
            <a:noFill/>
          </p:spPr>
          <p:txBody>
            <a:bodyPr wrap="square" rtlCol="0">
              <a:spAutoFit/>
            </a:bodyPr>
            <a:lstStyle/>
            <a:p>
              <a:r>
                <a:rPr lang="da-DK" i="1" dirty="0" smtClean="0">
                  <a:solidFill>
                    <a:srgbClr val="00B050"/>
                  </a:solidFill>
                </a:rPr>
                <a:t>T</a:t>
              </a:r>
              <a:r>
                <a:rPr lang="da-DK" i="1" baseline="-25000" dirty="0" smtClean="0">
                  <a:solidFill>
                    <a:srgbClr val="00B050"/>
                  </a:solidFill>
                </a:rPr>
                <a:t>b</a:t>
              </a:r>
              <a:endParaRPr lang="da-DK" i="1" baseline="-25000" dirty="0">
                <a:solidFill>
                  <a:srgbClr val="00B050"/>
                </a:solidFill>
              </a:endParaRPr>
            </a:p>
          </p:txBody>
        </p:sp>
        <p:cxnSp>
          <p:nvCxnSpPr>
            <p:cNvPr id="137" name="Straight Connector 136"/>
            <p:cNvCxnSpPr/>
            <p:nvPr/>
          </p:nvCxnSpPr>
          <p:spPr>
            <a:xfrm>
              <a:off x="7552023" y="4713179"/>
              <a:ext cx="549298" cy="200642"/>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6066" y="5377600"/>
              <a:ext cx="190774" cy="154592"/>
            </a:xfrm>
            <a:prstGeom prst="line">
              <a:avLst/>
            </a:prstGeom>
            <a:ln>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547899" y="4427820"/>
              <a:ext cx="264461" cy="369332"/>
            </a:xfrm>
            <a:prstGeom prst="rect">
              <a:avLst/>
            </a:prstGeom>
            <a:noFill/>
          </p:spPr>
          <p:txBody>
            <a:bodyPr wrap="square" rtlCol="0">
              <a:spAutoFit/>
            </a:bodyPr>
            <a:lstStyle/>
            <a:p>
              <a:r>
                <a:rPr lang="da-DK" i="1" dirty="0" smtClean="0"/>
                <a:t>u</a:t>
              </a:r>
              <a:endParaRPr lang="da-DK" i="1" dirty="0"/>
            </a:p>
          </p:txBody>
        </p:sp>
      </p:grpSp>
    </p:spTree>
    <p:extLst>
      <p:ext uri="{BB962C8B-B14F-4D97-AF65-F5344CB8AC3E}">
        <p14:creationId xmlns:p14="http://schemas.microsoft.com/office/powerpoint/2010/main" val="50123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0"/>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Dijkstra vs Bidirectional Dijkstra</a:t>
            </a:r>
            <a:endParaRPr lang="da-DK"/>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988840"/>
            <a:ext cx="3929039" cy="4174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5536" y="6536377"/>
            <a:ext cx="8424936" cy="276999"/>
          </a:xfrm>
          <a:prstGeom prst="rect">
            <a:avLst/>
          </a:prstGeom>
        </p:spPr>
        <p:txBody>
          <a:bodyPr wrap="square">
            <a:spAutoFit/>
          </a:bodyPr>
          <a:lstStyle/>
          <a:p>
            <a:pPr algn="ctr"/>
            <a:r>
              <a:rPr lang="da-DK" sz="1200" dirty="0"/>
              <a:t>http://www.cs.princeton.edu/courses/archive/spr06/cos423/Handouts/EPP%20shortest%20path%20algorithms.pdf</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2054822"/>
            <a:ext cx="3833117" cy="41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0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heckerboard(across)">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a:t>
            </a:r>
            <a:r>
              <a:rPr lang="en-US" dirty="0"/>
              <a:t>–</a:t>
            </a:r>
            <a:r>
              <a:rPr lang="en-US" dirty="0" smtClean="0"/>
              <a:t> illustration</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5</a:t>
            </a:fld>
            <a:endParaRPr lang="en-US"/>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869984"/>
            <a:ext cx="71151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43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roads distribution</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6</a:t>
            </a:fld>
            <a:endParaRPr lang="en-US"/>
          </a:p>
        </p:txBody>
      </p:sp>
      <p:graphicFrame>
        <p:nvGraphicFramePr>
          <p:cNvPr id="7" name="Group 5"/>
          <p:cNvGraphicFramePr>
            <a:graphicFrameLocks noGrp="1"/>
          </p:cNvGraphicFramePr>
          <p:nvPr>
            <p:extLst>
              <p:ext uri="{D42A27DB-BD31-4B8C-83A1-F6EECF244321}">
                <p14:modId xmlns:p14="http://schemas.microsoft.com/office/powerpoint/2010/main" val="1684231935"/>
              </p:ext>
            </p:extLst>
          </p:nvPr>
        </p:nvGraphicFramePr>
        <p:xfrm>
          <a:off x="698500" y="1441046"/>
          <a:ext cx="7772400" cy="3200400"/>
        </p:xfrm>
        <a:graphic>
          <a:graphicData uri="http://schemas.openxmlformats.org/drawingml/2006/table">
            <a:tbl>
              <a:tblPr/>
              <a:tblGrid>
                <a:gridCol w="2452024"/>
                <a:gridCol w="2729576"/>
                <a:gridCol w="2590800"/>
              </a:tblGrid>
              <a:tr h="3460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FC value</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Percent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cs-CZ"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38,342,700</a:t>
                      </a:r>
                      <a:endPar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81.63%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190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5,384,555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11.46%</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3</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1,810,361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3.85%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4</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fi-FI"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1,012,161</a:t>
                      </a:r>
                      <a:endPar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2.15%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ＭＳ Ｐゴシック" pitchFamily="34" charset="-128"/>
                          <a:cs typeface="Times New Roman" pitchFamily="18" charset="0"/>
                        </a:rPr>
                        <a:t>5</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is-I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417,404</a:t>
                      </a:r>
                      <a:endPar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0.889%</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191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Total Edge Count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rPr>
                        <a:t>46,967,181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8" name="Rectangle 7"/>
          <p:cNvSpPr/>
          <p:nvPr/>
        </p:nvSpPr>
        <p:spPr>
          <a:xfrm>
            <a:off x="4683999" y="4941328"/>
            <a:ext cx="3978077" cy="461665"/>
          </a:xfrm>
          <a:prstGeom prst="rect">
            <a:avLst/>
          </a:prstGeom>
        </p:spPr>
        <p:txBody>
          <a:bodyPr wrap="none">
            <a:spAutoFit/>
          </a:bodyPr>
          <a:lstStyle/>
          <a:p>
            <a:pPr marL="342900" lvl="0" indent="-342900" algn="ctr" defTabSz="914400" fontAlgn="base">
              <a:spcBef>
                <a:spcPct val="0"/>
              </a:spcBef>
              <a:spcAft>
                <a:spcPct val="0"/>
              </a:spcAft>
            </a:pPr>
            <a:r>
              <a:rPr kumimoji="1" lang="en-US" altLang="zh-CN" sz="2400" dirty="0" smtClean="0">
                <a:latin typeface="Times New Roman" pitchFamily="18" charset="0"/>
                <a:ea typeface="ＭＳ Ｐゴシック" pitchFamily="34" charset="-128"/>
                <a:cs typeface="Times New Roman" pitchFamily="18" charset="0"/>
              </a:rPr>
              <a:t>HERE NA </a:t>
            </a:r>
            <a:r>
              <a:rPr kumimoji="1" lang="en-US" altLang="zh-CN" sz="2400" dirty="0" smtClean="0">
                <a:solidFill>
                  <a:srgbClr val="FF0000"/>
                </a:solidFill>
                <a:latin typeface="Times New Roman" pitchFamily="18" charset="0"/>
                <a:ea typeface="ＭＳ Ｐゴシック" pitchFamily="34" charset="-128"/>
                <a:cs typeface="Times New Roman" pitchFamily="18" charset="0"/>
              </a:rPr>
              <a:t>17Q2</a:t>
            </a:r>
            <a:r>
              <a:rPr kumimoji="1" lang="en-US" altLang="zh-CN" sz="2400" dirty="0" smtClean="0">
                <a:latin typeface="Times New Roman" pitchFamily="18" charset="0"/>
                <a:ea typeface="ＭＳ Ｐゴシック" pitchFamily="34" charset="-128"/>
                <a:cs typeface="Times New Roman" pitchFamily="18" charset="0"/>
              </a:rPr>
              <a:t> statistics data</a:t>
            </a:r>
            <a:endParaRPr kumimoji="1" lang="en-US" altLang="zh-CN" sz="2400" dirty="0">
              <a:latin typeface="Times New Roman" pitchFamily="18" charset="0"/>
              <a:ea typeface="ＭＳ Ｐゴシック" pitchFamily="34" charset="-128"/>
              <a:cs typeface="Times New Roman" pitchFamily="18" charset="0"/>
            </a:endParaRPr>
          </a:p>
        </p:txBody>
      </p:sp>
    </p:spTree>
    <p:extLst>
      <p:ext uri="{BB962C8B-B14F-4D97-AF65-F5344CB8AC3E}">
        <p14:creationId xmlns:p14="http://schemas.microsoft.com/office/powerpoint/2010/main" val="36277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Level promote strategy - Count choices</a:t>
            </a:r>
            <a:endParaRPr lang="en-US" sz="2800" dirty="0"/>
          </a:p>
        </p:txBody>
      </p:sp>
      <p:sp>
        <p:nvSpPr>
          <p:cNvPr id="3" name="Content Placeholder 2"/>
          <p:cNvSpPr>
            <a:spLocks noGrp="1"/>
          </p:cNvSpPr>
          <p:nvPr>
            <p:ph idx="1"/>
          </p:nvPr>
        </p:nvSpPr>
        <p:spPr>
          <a:xfrm>
            <a:off x="457200" y="1079500"/>
            <a:ext cx="8395855" cy="5046663"/>
          </a:xfrm>
        </p:spPr>
        <p:txBody>
          <a:bodyPr/>
          <a:lstStyle/>
          <a:p>
            <a:pPr marL="342900" lvl="1" indent="-342900">
              <a:buFont typeface="Arial"/>
              <a:buChar char="•"/>
            </a:pPr>
            <a:r>
              <a:rPr lang="en-US" sz="2000" dirty="0" smtClean="0">
                <a:latin typeface="Arial" pitchFamily="34" charset="0"/>
                <a:ea typeface="Times New Roman" pitchFamily="18" charset="0"/>
              </a:rPr>
              <a:t>FC keeps </a:t>
            </a:r>
            <a:r>
              <a:rPr lang="en-US" sz="2000" dirty="0">
                <a:latin typeface="Arial" pitchFamily="34" charset="0"/>
                <a:ea typeface="Times New Roman" pitchFamily="18" charset="0"/>
              </a:rPr>
              <a:t>a count of </a:t>
            </a:r>
            <a:r>
              <a:rPr lang="en-US" sz="2000" dirty="0" smtClean="0">
                <a:latin typeface="Arial" pitchFamily="34" charset="0"/>
                <a:ea typeface="Times New Roman" pitchFamily="18" charset="0"/>
              </a:rPr>
              <a:t>node choices in </a:t>
            </a:r>
            <a:r>
              <a:rPr lang="en-US" sz="2000" dirty="0">
                <a:latin typeface="Arial" pitchFamily="34" charset="0"/>
                <a:ea typeface="Times New Roman" pitchFamily="18" charset="0"/>
              </a:rPr>
              <a:t>the priority queue for </a:t>
            </a:r>
            <a:r>
              <a:rPr lang="en-US" sz="2000" dirty="0" smtClean="0">
                <a:latin typeface="Arial" pitchFamily="34" charset="0"/>
                <a:ea typeface="Times New Roman" pitchFamily="18" charset="0"/>
              </a:rPr>
              <a:t>each level</a:t>
            </a:r>
            <a:r>
              <a:rPr lang="en-US" sz="2000" dirty="0">
                <a:latin typeface="Arial" pitchFamily="34" charset="0"/>
                <a:ea typeface="Times New Roman" pitchFamily="18" charset="0"/>
              </a:rPr>
              <a:t>, if the choices after </a:t>
            </a:r>
            <a:r>
              <a:rPr lang="en-US" sz="2000" dirty="0" smtClean="0">
                <a:latin typeface="Arial" pitchFamily="34" charset="0"/>
                <a:ea typeface="Times New Roman" pitchFamily="18" charset="0"/>
              </a:rPr>
              <a:t>level promotion reach </a:t>
            </a:r>
            <a:r>
              <a:rPr lang="en-US" sz="2000" dirty="0">
                <a:latin typeface="Arial" pitchFamily="34" charset="0"/>
                <a:ea typeface="Times New Roman" pitchFamily="18" charset="0"/>
              </a:rPr>
              <a:t>a </a:t>
            </a:r>
            <a:r>
              <a:rPr lang="en-US" sz="2000" dirty="0" smtClean="0">
                <a:latin typeface="Arial" pitchFamily="34" charset="0"/>
                <a:ea typeface="Times New Roman" pitchFamily="18" charset="0"/>
              </a:rPr>
              <a:t>threshold (current is 40), then it is </a:t>
            </a:r>
            <a:r>
              <a:rPr lang="en-US" sz="2000" dirty="0">
                <a:latin typeface="Arial" pitchFamily="34" charset="0"/>
                <a:ea typeface="Times New Roman" pitchFamily="18" charset="0"/>
              </a:rPr>
              <a:t>safe to </a:t>
            </a:r>
            <a:r>
              <a:rPr lang="en-US" sz="2000" dirty="0" smtClean="0">
                <a:latin typeface="Arial" pitchFamily="34" charset="0"/>
                <a:ea typeface="Times New Roman" pitchFamily="18" charset="0"/>
              </a:rPr>
              <a:t>promote</a:t>
            </a:r>
          </a:p>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7</a:t>
            </a:fld>
            <a:endParaRPr lang="en-US"/>
          </a:p>
        </p:txBody>
      </p:sp>
      <p:pic>
        <p:nvPicPr>
          <p:cNvPr id="921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38" y="2198055"/>
            <a:ext cx="4235353" cy="376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517573" y="3078094"/>
            <a:ext cx="3013363" cy="2862322"/>
          </a:xfrm>
          <a:prstGeom prst="rect">
            <a:avLst/>
          </a:prstGeom>
        </p:spPr>
        <p:txBody>
          <a:bodyPr wrap="square">
            <a:spAutoFit/>
          </a:bodyPr>
          <a:lstStyle/>
          <a:p>
            <a:r>
              <a:rPr lang="en-US" dirty="0">
                <a:solidFill>
                  <a:srgbClr val="FF0000"/>
                </a:solidFill>
              </a:rPr>
              <a:t>The </a:t>
            </a:r>
            <a:r>
              <a:rPr lang="en-US" dirty="0" smtClean="0">
                <a:solidFill>
                  <a:srgbClr val="FF0000"/>
                </a:solidFill>
              </a:rPr>
              <a:t>choices threshold </a:t>
            </a:r>
            <a:r>
              <a:rPr lang="en-US" dirty="0" smtClean="0"/>
              <a:t>controls </a:t>
            </a:r>
            <a:r>
              <a:rPr lang="en-US" dirty="0"/>
              <a:t>the acceleration of the routing exploration. As it becomes </a:t>
            </a:r>
            <a:r>
              <a:rPr lang="en-US" dirty="0" smtClean="0"/>
              <a:t>smaller, </a:t>
            </a:r>
            <a:r>
              <a:rPr lang="en-US" dirty="0"/>
              <a:t>the exploration gets more accelerated, and the route calculation tends to become faster, but the probability of resulting in a less optimal route  also becomes greater.</a:t>
            </a:r>
          </a:p>
        </p:txBody>
      </p:sp>
    </p:spTree>
    <p:extLst>
      <p:ext uri="{BB962C8B-B14F-4D97-AF65-F5344CB8AC3E}">
        <p14:creationId xmlns:p14="http://schemas.microsoft.com/office/powerpoint/2010/main" val="3693668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FC search space illustration</a:t>
            </a:r>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8</a:t>
            </a:fld>
            <a:endParaRPr lang="en-US"/>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49" y="832659"/>
            <a:ext cx="6889173" cy="545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49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a:t>
            </a:r>
            <a:r>
              <a:rPr lang="en-US" dirty="0"/>
              <a:t>FC</a:t>
            </a:r>
          </a:p>
        </p:txBody>
      </p:sp>
      <p:sp>
        <p:nvSpPr>
          <p:cNvPr id="3" name="Content Placeholder 2"/>
          <p:cNvSpPr>
            <a:spLocks noGrp="1"/>
          </p:cNvSpPr>
          <p:nvPr>
            <p:ph idx="1"/>
          </p:nvPr>
        </p:nvSpPr>
        <p:spPr>
          <a:xfrm>
            <a:off x="457199" y="1079500"/>
            <a:ext cx="8489373" cy="5046663"/>
          </a:xfrm>
        </p:spPr>
        <p:txBody>
          <a:bodyPr>
            <a:normAutofit/>
          </a:bodyPr>
          <a:lstStyle/>
          <a:p>
            <a:pPr lvl="0"/>
            <a:r>
              <a:rPr lang="en-US" dirty="0" smtClean="0"/>
              <a:t>SIMPLE</a:t>
            </a:r>
          </a:p>
          <a:p>
            <a:pPr lvl="0"/>
            <a:r>
              <a:rPr lang="en-US" dirty="0" smtClean="0"/>
              <a:t>No Need Pre-processing</a:t>
            </a:r>
          </a:p>
          <a:p>
            <a:pPr lvl="0"/>
            <a:r>
              <a:rPr lang="en-US" dirty="0" smtClean="0"/>
              <a:t>No Need Additional data</a:t>
            </a:r>
          </a:p>
        </p:txBody>
      </p:sp>
      <p:sp>
        <p:nvSpPr>
          <p:cNvPr id="4" name="Date Placeholder 3"/>
          <p:cNvSpPr>
            <a:spLocks noGrp="1"/>
          </p:cNvSpPr>
          <p:nvPr>
            <p:ph type="dt" sz="half" idx="10"/>
          </p:nvPr>
        </p:nvSpPr>
        <p:spPr/>
        <p:txBody>
          <a:bodyPr/>
          <a:lstStyle/>
          <a:p>
            <a:fld id="{8EA27137-2676-CD41-A81A-6D85E80447B4}" type="datetime1">
              <a:rPr lang="en-US" smtClean="0"/>
              <a:pPr/>
              <a:t>11/30/17</a:t>
            </a:fld>
            <a:endParaRPr lang="en-US"/>
          </a:p>
        </p:txBody>
      </p:sp>
      <p:sp>
        <p:nvSpPr>
          <p:cNvPr id="5" name="Footer Placeholder 4"/>
          <p:cNvSpPr>
            <a:spLocks noGrp="1"/>
          </p:cNvSpPr>
          <p:nvPr>
            <p:ph type="ftr" sz="quarter" idx="11"/>
          </p:nvPr>
        </p:nvSpPr>
        <p:spPr/>
        <p:txBody>
          <a:bodyPr/>
          <a:lstStyle/>
          <a:p>
            <a:r>
              <a:rPr lang="en-US" smtClean="0"/>
              <a:t>© 2012 Telenav, Proprietary and Confidential</a:t>
            </a:r>
            <a:endParaRPr lang="en-US"/>
          </a:p>
        </p:txBody>
      </p:sp>
      <p:sp>
        <p:nvSpPr>
          <p:cNvPr id="6" name="Slide Number Placeholder 5"/>
          <p:cNvSpPr>
            <a:spLocks noGrp="1"/>
          </p:cNvSpPr>
          <p:nvPr>
            <p:ph type="sldNum" sz="quarter" idx="12"/>
          </p:nvPr>
        </p:nvSpPr>
        <p:spPr/>
        <p:txBody>
          <a:bodyPr/>
          <a:lstStyle/>
          <a:p>
            <a:fld id="{3F6033A4-AAEB-C843-9C5C-FB5D4458FC3F}" type="slidenum">
              <a:rPr lang="en-US" smtClean="0"/>
              <a:pPr/>
              <a:t>9</a:t>
            </a:fld>
            <a:endParaRPr lang="en-US"/>
          </a:p>
        </p:txBody>
      </p:sp>
    </p:spTree>
    <p:extLst>
      <p:ext uri="{BB962C8B-B14F-4D97-AF65-F5344CB8AC3E}">
        <p14:creationId xmlns:p14="http://schemas.microsoft.com/office/powerpoint/2010/main" val="2293527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lenav_Scout_Palette">
      <a:dk1>
        <a:sysClr val="windowText" lastClr="000000"/>
      </a:dk1>
      <a:lt1>
        <a:sysClr val="window" lastClr="FFFFFF"/>
      </a:lt1>
      <a:dk2>
        <a:srgbClr val="000000"/>
      </a:dk2>
      <a:lt2>
        <a:srgbClr val="FFFFFF"/>
      </a:lt2>
      <a:accent1>
        <a:srgbClr val="FFD200"/>
      </a:accent1>
      <a:accent2>
        <a:srgbClr val="ADAFB2"/>
      </a:accent2>
      <a:accent3>
        <a:srgbClr val="807F83"/>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28365</TotalTime>
  <Words>753</Words>
  <Application>Microsoft Macintosh PowerPoint</Application>
  <PresentationFormat>On-screen Show (4:3)</PresentationFormat>
  <Paragraphs>170</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ＭＳ Ｐゴシック</vt:lpstr>
      <vt:lpstr>Symbol</vt:lpstr>
      <vt:lpstr>Times New Roman</vt:lpstr>
      <vt:lpstr>宋体</vt:lpstr>
      <vt:lpstr>Arial</vt:lpstr>
      <vt:lpstr>Office Theme</vt:lpstr>
      <vt:lpstr>Level Promotion Adjustment</vt:lpstr>
      <vt:lpstr>Agenda</vt:lpstr>
      <vt:lpstr>Route Planning – </vt:lpstr>
      <vt:lpstr>Dijkstra vs Bidirectional Dijkstra</vt:lpstr>
      <vt:lpstr>FC – illustration</vt:lpstr>
      <vt:lpstr>FC roads distribution</vt:lpstr>
      <vt:lpstr>Level promote strategy - Count choices</vt:lpstr>
      <vt:lpstr>FC search space illustration</vt:lpstr>
      <vt:lpstr>PROS of FC</vt:lpstr>
      <vt:lpstr>Cons of FC</vt:lpstr>
      <vt:lpstr>Avoid Toll </vt:lpstr>
      <vt:lpstr>Avoid Toll </vt:lpstr>
      <vt:lpstr>How to Adjust using TDK </vt:lpstr>
      <vt:lpstr>Columbus_to_Chicago</vt:lpstr>
      <vt:lpstr>Cleveland_to_Hamilton</vt:lpstr>
      <vt:lpstr>The end, thanks </vt:lpstr>
      <vt:lpstr>FC roads distribution</vt:lpstr>
    </vt:vector>
  </TitlesOfParts>
  <Company>ATTIK</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 Wang</dc:creator>
  <cp:lastModifiedBy>Xun Liu</cp:lastModifiedBy>
  <cp:revision>856</cp:revision>
  <dcterms:created xsi:type="dcterms:W3CDTF">2011-12-20T22:24:15Z</dcterms:created>
  <dcterms:modified xsi:type="dcterms:W3CDTF">2017-11-30T17:58:40Z</dcterms:modified>
</cp:coreProperties>
</file>